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6"/>
  </p:notesMasterIdLst>
  <p:handoutMasterIdLst>
    <p:handoutMasterId r:id="rId27"/>
  </p:handoutMasterIdLst>
  <p:sldIdLst>
    <p:sldId id="547" r:id="rId2"/>
    <p:sldId id="550" r:id="rId3"/>
    <p:sldId id="746" r:id="rId4"/>
    <p:sldId id="737" r:id="rId5"/>
    <p:sldId id="748" r:id="rId6"/>
    <p:sldId id="767" r:id="rId7"/>
    <p:sldId id="768" r:id="rId8"/>
    <p:sldId id="769" r:id="rId9"/>
    <p:sldId id="770" r:id="rId10"/>
    <p:sldId id="772" r:id="rId11"/>
    <p:sldId id="773" r:id="rId12"/>
    <p:sldId id="774" r:id="rId13"/>
    <p:sldId id="771" r:id="rId14"/>
    <p:sldId id="756" r:id="rId15"/>
    <p:sldId id="776" r:id="rId16"/>
    <p:sldId id="775" r:id="rId17"/>
    <p:sldId id="777" r:id="rId18"/>
    <p:sldId id="757" r:id="rId19"/>
    <p:sldId id="784" r:id="rId20"/>
    <p:sldId id="562" r:id="rId21"/>
    <p:sldId id="554" r:id="rId22"/>
    <p:sldId id="745" r:id="rId23"/>
    <p:sldId id="552" r:id="rId24"/>
    <p:sldId id="553" r:id="rId25"/>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746"/>
            <p14:sldId id="737"/>
            <p14:sldId id="748"/>
            <p14:sldId id="767"/>
            <p14:sldId id="768"/>
            <p14:sldId id="769"/>
            <p14:sldId id="770"/>
            <p14:sldId id="772"/>
            <p14:sldId id="773"/>
            <p14:sldId id="774"/>
            <p14:sldId id="771"/>
            <p14:sldId id="756"/>
            <p14:sldId id="776"/>
            <p14:sldId id="775"/>
            <p14:sldId id="777"/>
            <p14:sldId id="757"/>
            <p14:sldId id="784"/>
            <p14:sldId id="562"/>
            <p14:sldId id="554"/>
            <p14:sldId id="745"/>
            <p14:sldId id="552"/>
            <p14:sldId id="55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00"/>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984" autoAdjust="0"/>
    <p:restoredTop sz="94660"/>
  </p:normalViewPr>
  <p:slideViewPr>
    <p:cSldViewPr>
      <p:cViewPr varScale="1">
        <p:scale>
          <a:sx n="87" d="100"/>
          <a:sy n="87" d="100"/>
        </p:scale>
        <p:origin x="-27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92"/>
    </p:cViewPr>
  </p:sorterViewPr>
  <p:notesViewPr>
    <p:cSldViewPr>
      <p:cViewPr varScale="1">
        <p:scale>
          <a:sx n="76" d="100"/>
          <a:sy n="76" d="100"/>
        </p:scale>
        <p:origin x="-954"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2020-07-20</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7/20/2020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972574"/>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2020 </a:t>
            </a:r>
            <a:r>
              <a:rPr lang="en-CA" sz="850" dirty="0">
                <a:solidFill>
                  <a:srgbClr val="FFFFFF"/>
                </a:solidFill>
                <a:latin typeface="Georgia" panose="02040502050405020303" pitchFamily="18" charset="0"/>
                <a:ea typeface="ＭＳ Ｐゴシック" charset="-128"/>
              </a:rPr>
              <a:t>by </a:t>
            </a:r>
            <a:r>
              <a:rPr lang="en-CA" sz="850" dirty="0" smtClean="0">
                <a:solidFill>
                  <a:srgbClr val="FFFFFF"/>
                </a:solidFill>
                <a:latin typeface="Georgia" panose="02040502050405020303" pitchFamily="18" charset="0"/>
                <a:ea typeface="ＭＳ Ｐゴシック" charset="-128"/>
              </a:rPr>
              <a:t>the above.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Writing tests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0.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3111103"/>
            <a:ext cx="6840760" cy="1470025"/>
          </a:xfrm>
        </p:spPr>
        <p:txBody>
          <a:bodyPr>
            <a:normAutofit fontScale="90000"/>
          </a:bodyPr>
          <a:lstStyle/>
          <a:p>
            <a:r>
              <a:rPr lang="en-CA" dirty="0" smtClean="0"/>
              <a:t>Writing tests</a:t>
            </a:r>
            <a:endParaRPr lang="en-CA"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5839"/>
    </mc:Choice>
    <mc:Fallback>
      <p:transition spd="slow" advTm="15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 of three</a:t>
            </a:r>
            <a:endParaRPr lang="en-CA" dirty="0"/>
          </a:p>
        </p:txBody>
      </p:sp>
      <p:sp>
        <p:nvSpPr>
          <p:cNvPr id="3" name="Content Placeholder 2"/>
          <p:cNvSpPr>
            <a:spLocks noGrp="1"/>
          </p:cNvSpPr>
          <p:nvPr>
            <p:ph idx="1"/>
          </p:nvPr>
        </p:nvSpPr>
        <p:spPr>
          <a:xfrm>
            <a:off x="457200" y="1600200"/>
            <a:ext cx="8003232" cy="4525963"/>
          </a:xfrm>
        </p:spPr>
        <p:txBody>
          <a:bodyPr/>
          <a:lstStyle/>
          <a:p>
            <a:r>
              <a:rPr lang="en-US" dirty="0" smtClean="0"/>
              <a:t>Thus, here is our new </a:t>
            </a:r>
            <a:r>
              <a:rPr lang="en-US" dirty="0" smtClean="0">
                <a:latin typeface="Consolas" panose="020B0609020204030204" pitchFamily="49" charset="0"/>
              </a:rPr>
              <a:t>main()</a:t>
            </a:r>
            <a:r>
              <a:rPr lang="en-US" dirty="0" smtClean="0"/>
              <a:t> function:</a:t>
            </a:r>
          </a:p>
          <a:p>
            <a:pPr marL="857250" lvl="2" indent="0">
              <a:buNone/>
            </a:pPr>
            <a:r>
              <a:rPr lang="en-US" sz="1150" dirty="0" err="1" smtClean="0">
                <a:solidFill>
                  <a:prstClr val="black"/>
                </a:solidFill>
                <a:latin typeface="Consolas" panose="020B0609020204030204" pitchFamily="49" charset="0"/>
              </a:rPr>
              <a:t>int</a:t>
            </a:r>
            <a:r>
              <a:rPr lang="en-US" sz="1150" dirty="0" smtClean="0">
                <a:solidFill>
                  <a:prstClr val="black"/>
                </a:solidFill>
                <a:latin typeface="Consolas" panose="020B0609020204030204" pitchFamily="49" charset="0"/>
              </a:rPr>
              <a:t> main() {</a:t>
            </a:r>
          </a:p>
          <a:p>
            <a:pPr marL="857250" lvl="2" indent="0">
              <a:buNone/>
            </a:pPr>
            <a:r>
              <a:rPr lang="en-US" sz="1150" dirty="0" smtClean="0">
                <a:latin typeface="Consolas" panose="020B0609020204030204" pitchFamily="49" charset="0"/>
              </a:rPr>
              <a:t>    </a:t>
            </a:r>
            <a:r>
              <a:rPr lang="en-US" sz="1150" dirty="0" err="1" smtClean="0">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cout</a:t>
            </a:r>
            <a:r>
              <a:rPr lang="en-US" sz="1150" dirty="0">
                <a:latin typeface="Consolas" panose="020B0609020204030204" pitchFamily="49" charset="0"/>
              </a:rPr>
              <a:t> &lt;&lt; median(  5.4,  3.5,  7.9 ) &lt;&lt; " =  5.4" &lt;&lt; </a:t>
            </a:r>
            <a:r>
              <a:rPr lang="en-US" sz="1150" dirty="0" err="1">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endl</a:t>
            </a:r>
            <a:r>
              <a:rPr lang="en-US" sz="1150" dirty="0">
                <a:latin typeface="Consolas" panose="020B0609020204030204" pitchFamily="49" charset="0"/>
              </a:rPr>
              <a:t>;</a:t>
            </a:r>
            <a:endParaRPr lang="en-US" sz="1150" dirty="0"/>
          </a:p>
          <a:p>
            <a:pPr marL="857250" lvl="2" indent="0">
              <a:buNone/>
            </a:pPr>
            <a:r>
              <a:rPr lang="en-US" sz="1150" dirty="0" smtClean="0">
                <a:latin typeface="Consolas" panose="020B0609020204030204" pitchFamily="49" charset="0"/>
              </a:rPr>
              <a:t>    </a:t>
            </a:r>
            <a:r>
              <a:rPr lang="en-US" sz="1150" dirty="0" err="1" smtClean="0">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cout</a:t>
            </a:r>
            <a:r>
              <a:rPr lang="en-US" sz="1150" dirty="0">
                <a:latin typeface="Consolas" panose="020B0609020204030204" pitchFamily="49" charset="0"/>
              </a:rPr>
              <a:t> &lt;&lt; median( -1.2,  3.5,  7.9 ) &lt;&lt; " =  3.5" &lt;&lt; </a:t>
            </a:r>
            <a:r>
              <a:rPr lang="en-US" sz="1150" dirty="0" err="1">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endl</a:t>
            </a:r>
            <a:r>
              <a:rPr lang="en-US" sz="1150" dirty="0">
                <a:latin typeface="Consolas" panose="020B0609020204030204" pitchFamily="49" charset="0"/>
              </a:rPr>
              <a:t>;</a:t>
            </a:r>
            <a:endParaRPr lang="en-US" sz="1150" dirty="0"/>
          </a:p>
          <a:p>
            <a:pPr marL="857250" lvl="2" indent="0">
              <a:buNone/>
            </a:pPr>
            <a:r>
              <a:rPr lang="en-US" sz="1150" dirty="0" smtClean="0">
                <a:latin typeface="Consolas" panose="020B0609020204030204" pitchFamily="49" charset="0"/>
              </a:rPr>
              <a:t>    </a:t>
            </a:r>
            <a:r>
              <a:rPr lang="en-US" sz="1150" dirty="0" err="1" smtClean="0">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cout</a:t>
            </a:r>
            <a:r>
              <a:rPr lang="en-US" sz="1150" dirty="0">
                <a:latin typeface="Consolas" panose="020B0609020204030204" pitchFamily="49" charset="0"/>
              </a:rPr>
              <a:t> &lt;&lt; median(  8.2, -8.5, -4.5 ) &lt;&lt; " = -4.5" &lt;&lt; </a:t>
            </a:r>
            <a:r>
              <a:rPr lang="en-US" sz="1150" dirty="0" err="1">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endl</a:t>
            </a:r>
            <a:r>
              <a:rPr lang="en-US" sz="1150" dirty="0">
                <a:latin typeface="Consolas" panose="020B0609020204030204" pitchFamily="49" charset="0"/>
              </a:rPr>
              <a:t>;</a:t>
            </a:r>
          </a:p>
          <a:p>
            <a:pPr marL="857250" lvl="2" indent="0">
              <a:buNone/>
            </a:pPr>
            <a:endParaRPr lang="en-US" sz="1150" dirty="0" smtClean="0">
              <a:latin typeface="Consolas" panose="020B0609020204030204" pitchFamily="49" charset="0"/>
            </a:endParaRPr>
          </a:p>
          <a:p>
            <a:pPr marL="857250" lvl="2" indent="0">
              <a:buNone/>
            </a:pPr>
            <a:r>
              <a:rPr lang="en-US" sz="1150" dirty="0">
                <a:latin typeface="Consolas" panose="020B0609020204030204" pitchFamily="49" charset="0"/>
              </a:rPr>
              <a:t>    </a:t>
            </a:r>
            <a:r>
              <a:rPr lang="en-US" sz="1150" dirty="0" err="1">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cout</a:t>
            </a:r>
            <a:r>
              <a:rPr lang="en-US" sz="1150" dirty="0">
                <a:latin typeface="Consolas" panose="020B0609020204030204" pitchFamily="49" charset="0"/>
              </a:rPr>
              <a:t> &lt;&lt; median(  6.4,  7.5,  3.9 ) &lt;&lt; " =  6.4" &lt;&lt; </a:t>
            </a:r>
            <a:r>
              <a:rPr lang="en-US" sz="1150" dirty="0" err="1">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endl</a:t>
            </a:r>
            <a:r>
              <a:rPr lang="en-US" sz="1150" dirty="0">
                <a:latin typeface="Consolas" panose="020B0609020204030204" pitchFamily="49" charset="0"/>
              </a:rPr>
              <a:t>;</a:t>
            </a:r>
          </a:p>
          <a:p>
            <a:pPr marL="857250" lvl="2" indent="0">
              <a:buNone/>
            </a:pPr>
            <a:r>
              <a:rPr lang="en-US" sz="1150" dirty="0" smtClean="0">
                <a:latin typeface="Consolas" panose="020B0609020204030204" pitchFamily="49" charset="0"/>
              </a:rPr>
              <a:t>    </a:t>
            </a:r>
            <a:r>
              <a:rPr lang="en-US" sz="1150" dirty="0" err="1" smtClean="0">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cout</a:t>
            </a:r>
            <a:r>
              <a:rPr lang="en-US" sz="1150" dirty="0">
                <a:latin typeface="Consolas" panose="020B0609020204030204" pitchFamily="49" charset="0"/>
              </a:rPr>
              <a:t> &lt;&lt; median( 11.2,  1.5, -8.5 ) &lt;&lt; " =  1.5" &lt;&lt; </a:t>
            </a:r>
            <a:r>
              <a:rPr lang="en-US" sz="1150" dirty="0" err="1">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endl</a:t>
            </a:r>
            <a:r>
              <a:rPr lang="en-US" sz="1150" dirty="0">
                <a:latin typeface="Consolas" panose="020B0609020204030204" pitchFamily="49" charset="0"/>
              </a:rPr>
              <a:t>;</a:t>
            </a:r>
          </a:p>
          <a:p>
            <a:pPr marL="857250" lvl="2" indent="0">
              <a:buNone/>
            </a:pPr>
            <a:r>
              <a:rPr lang="en-US" sz="1150" dirty="0" smtClean="0">
                <a:latin typeface="Consolas" panose="020B0609020204030204" pitchFamily="49" charset="0"/>
              </a:rPr>
              <a:t>    </a:t>
            </a:r>
            <a:r>
              <a:rPr lang="en-US" sz="1150" dirty="0" err="1" smtClean="0">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cout</a:t>
            </a:r>
            <a:r>
              <a:rPr lang="en-US" sz="1150" dirty="0">
                <a:latin typeface="Consolas" panose="020B0609020204030204" pitchFamily="49" charset="0"/>
              </a:rPr>
              <a:t> &lt;&lt; median( -8.3, 22.5, -2.5 ) &lt;&lt; " = -2.5" &lt;&lt; </a:t>
            </a:r>
            <a:r>
              <a:rPr lang="en-US" sz="1150" dirty="0" err="1">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endl</a:t>
            </a:r>
            <a:r>
              <a:rPr lang="en-US" sz="1150" dirty="0">
                <a:latin typeface="Consolas" panose="020B0609020204030204" pitchFamily="49" charset="0"/>
              </a:rPr>
              <a:t>;</a:t>
            </a:r>
          </a:p>
          <a:p>
            <a:pPr marL="857250" lvl="2" indent="0">
              <a:buNone/>
            </a:pPr>
            <a:endParaRPr lang="en-US" sz="1150" dirty="0" smtClean="0"/>
          </a:p>
          <a:p>
            <a:pPr marL="857250" lvl="2" indent="0">
              <a:buNone/>
            </a:pPr>
            <a:r>
              <a:rPr lang="en-US" sz="1150" dirty="0" smtClean="0">
                <a:latin typeface="Consolas" panose="020B0609020204030204" pitchFamily="49" charset="0"/>
              </a:rPr>
              <a:t>    </a:t>
            </a:r>
            <a:r>
              <a:rPr lang="en-US" sz="1150" dirty="0" err="1" smtClean="0">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cout</a:t>
            </a:r>
            <a:r>
              <a:rPr lang="en-US" sz="1150" dirty="0">
                <a:latin typeface="Consolas" panose="020B0609020204030204" pitchFamily="49" charset="0"/>
              </a:rPr>
              <a:t> &lt;&lt; median(  1.1,  1.1,  1.1 ) &lt;&lt; " =  1.1" &lt;&lt; </a:t>
            </a:r>
            <a:r>
              <a:rPr lang="en-US" sz="1150" dirty="0" err="1">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endl</a:t>
            </a:r>
            <a:r>
              <a:rPr lang="en-US" sz="1150" dirty="0">
                <a:latin typeface="Consolas" panose="020B0609020204030204" pitchFamily="49" charset="0"/>
              </a:rPr>
              <a:t>;</a:t>
            </a:r>
            <a:endParaRPr lang="en-US" sz="1150" dirty="0"/>
          </a:p>
          <a:p>
            <a:pPr marL="857250" lvl="2" indent="0">
              <a:buNone/>
            </a:pPr>
            <a:endParaRPr lang="en-US" sz="1150" dirty="0">
              <a:latin typeface="Consolas" panose="020B0609020204030204" pitchFamily="49" charset="0"/>
            </a:endParaRPr>
          </a:p>
          <a:p>
            <a:pPr marL="857250" lvl="2" indent="0">
              <a:buNone/>
            </a:pPr>
            <a:r>
              <a:rPr lang="en-US" sz="1150" dirty="0" smtClean="0">
                <a:latin typeface="Consolas" panose="020B0609020204030204" pitchFamily="49" charset="0"/>
              </a:rPr>
              <a:t>    </a:t>
            </a:r>
            <a:r>
              <a:rPr lang="en-US" sz="1150" dirty="0" err="1" smtClean="0">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cout</a:t>
            </a:r>
            <a:r>
              <a:rPr lang="en-US" sz="1150" dirty="0">
                <a:latin typeface="Consolas" panose="020B0609020204030204" pitchFamily="49" charset="0"/>
              </a:rPr>
              <a:t> &lt;&lt; median( -5.4, -9.5, -5.4 ) &lt;&lt; " = -5.4" &lt;&lt; </a:t>
            </a:r>
            <a:r>
              <a:rPr lang="en-US" sz="1150" dirty="0" err="1">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endl</a:t>
            </a:r>
            <a:r>
              <a:rPr lang="en-US" sz="1150" dirty="0">
                <a:latin typeface="Consolas" panose="020B0609020204030204" pitchFamily="49" charset="0"/>
              </a:rPr>
              <a:t>;</a:t>
            </a:r>
          </a:p>
          <a:p>
            <a:pPr marL="857250" lvl="2" indent="0">
              <a:buNone/>
            </a:pPr>
            <a:r>
              <a:rPr lang="en-US" sz="1150" dirty="0" smtClean="0">
                <a:latin typeface="Consolas" panose="020B0609020204030204" pitchFamily="49" charset="0"/>
              </a:rPr>
              <a:t>    </a:t>
            </a:r>
            <a:r>
              <a:rPr lang="en-US" sz="1150" dirty="0" err="1" smtClean="0">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cout</a:t>
            </a:r>
            <a:r>
              <a:rPr lang="en-US" sz="1150" dirty="0">
                <a:latin typeface="Consolas" panose="020B0609020204030204" pitchFamily="49" charset="0"/>
              </a:rPr>
              <a:t> &lt;&lt; median( -9.2,  7.5,  7.5 ) &lt;&lt; " =  7.5" &lt;&lt; </a:t>
            </a:r>
            <a:r>
              <a:rPr lang="en-US" sz="1150" dirty="0" err="1">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endl</a:t>
            </a:r>
            <a:r>
              <a:rPr lang="en-US" sz="1150" dirty="0">
                <a:latin typeface="Consolas" panose="020B0609020204030204" pitchFamily="49" charset="0"/>
              </a:rPr>
              <a:t>;</a:t>
            </a:r>
          </a:p>
          <a:p>
            <a:pPr marL="857250" lvl="2" indent="0">
              <a:buNone/>
            </a:pPr>
            <a:r>
              <a:rPr lang="en-US" sz="1150" dirty="0" smtClean="0">
                <a:latin typeface="Consolas" panose="020B0609020204030204" pitchFamily="49" charset="0"/>
              </a:rPr>
              <a:t>    </a:t>
            </a:r>
            <a:r>
              <a:rPr lang="en-US" sz="1150" dirty="0" err="1" smtClean="0">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cout</a:t>
            </a:r>
            <a:r>
              <a:rPr lang="en-US" sz="1150" dirty="0">
                <a:latin typeface="Consolas" panose="020B0609020204030204" pitchFamily="49" charset="0"/>
              </a:rPr>
              <a:t> &lt;&lt; median(  8.2,  8.2, -4.5 ) &lt;&lt; " =  8.2" &lt;&lt; </a:t>
            </a:r>
            <a:r>
              <a:rPr lang="en-US" sz="1150" dirty="0" err="1">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endl</a:t>
            </a:r>
            <a:r>
              <a:rPr lang="en-US" sz="1150" dirty="0" smtClean="0">
                <a:latin typeface="Consolas" panose="020B0609020204030204" pitchFamily="49" charset="0"/>
              </a:rPr>
              <a:t>;</a:t>
            </a:r>
          </a:p>
          <a:p>
            <a:pPr marL="857250" lvl="2" indent="0">
              <a:buNone/>
            </a:pPr>
            <a:endParaRPr lang="en-US" sz="1150" dirty="0" smtClean="0">
              <a:latin typeface="Consolas" panose="020B0609020204030204" pitchFamily="49" charset="0"/>
            </a:endParaRPr>
          </a:p>
          <a:p>
            <a:pPr marL="857250" lvl="2" indent="0">
              <a:buNone/>
            </a:pPr>
            <a:r>
              <a:rPr lang="en-US" sz="1150" dirty="0">
                <a:latin typeface="Consolas" panose="020B0609020204030204" pitchFamily="49" charset="0"/>
              </a:rPr>
              <a:t> </a:t>
            </a:r>
            <a:r>
              <a:rPr lang="en-US" sz="1150" dirty="0" smtClean="0">
                <a:latin typeface="Consolas" panose="020B0609020204030204" pitchFamily="49" charset="0"/>
              </a:rPr>
              <a:t>   </a:t>
            </a:r>
            <a:r>
              <a:rPr lang="en-US" sz="1150" dirty="0" err="1" smtClean="0">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cout</a:t>
            </a:r>
            <a:r>
              <a:rPr lang="en-US" sz="1150" dirty="0">
                <a:latin typeface="Consolas" panose="020B0609020204030204" pitchFamily="49" charset="0"/>
              </a:rPr>
              <a:t> &lt;&lt; median( -1.5,  8.9, -1.5 ) &lt;&lt; " = -1.5" &lt;&lt; </a:t>
            </a:r>
            <a:r>
              <a:rPr lang="en-US" sz="1150" dirty="0" err="1">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endl</a:t>
            </a:r>
            <a:r>
              <a:rPr lang="en-US" sz="1150" dirty="0">
                <a:latin typeface="Consolas" panose="020B0609020204030204" pitchFamily="49" charset="0"/>
              </a:rPr>
              <a:t>;</a:t>
            </a:r>
          </a:p>
          <a:p>
            <a:pPr marL="857250" lvl="2" indent="0">
              <a:buNone/>
            </a:pPr>
            <a:r>
              <a:rPr lang="en-US" sz="1150" dirty="0" smtClean="0">
                <a:latin typeface="Consolas" panose="020B0609020204030204" pitchFamily="49" charset="0"/>
              </a:rPr>
              <a:t>    </a:t>
            </a:r>
            <a:r>
              <a:rPr lang="en-US" sz="1150" dirty="0" err="1" smtClean="0">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cout</a:t>
            </a:r>
            <a:r>
              <a:rPr lang="en-US" sz="1150" dirty="0">
                <a:latin typeface="Consolas" panose="020B0609020204030204" pitchFamily="49" charset="0"/>
              </a:rPr>
              <a:t> &lt;&lt; median( 19.2, -1.5, -1.5 ) &lt;&lt; " = -1.5" &lt;&lt; </a:t>
            </a:r>
            <a:r>
              <a:rPr lang="en-US" sz="1150" dirty="0" err="1">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endl</a:t>
            </a:r>
            <a:r>
              <a:rPr lang="en-US" sz="1150" dirty="0">
                <a:latin typeface="Consolas" panose="020B0609020204030204" pitchFamily="49" charset="0"/>
              </a:rPr>
              <a:t>;</a:t>
            </a:r>
          </a:p>
          <a:p>
            <a:pPr marL="857250" lvl="2" indent="0">
              <a:buNone/>
            </a:pPr>
            <a:r>
              <a:rPr lang="en-US" sz="1150" dirty="0" smtClean="0">
                <a:latin typeface="Consolas" panose="020B0609020204030204" pitchFamily="49" charset="0"/>
              </a:rPr>
              <a:t>    </a:t>
            </a:r>
            <a:r>
              <a:rPr lang="en-US" sz="1150" dirty="0" err="1" smtClean="0">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cout</a:t>
            </a:r>
            <a:r>
              <a:rPr lang="en-US" sz="1150" dirty="0">
                <a:latin typeface="Consolas" panose="020B0609020204030204" pitchFamily="49" charset="0"/>
              </a:rPr>
              <a:t> &lt;&lt; median(  8.6,  8.6, 99.5 ) &lt;&lt; " =  8.6" &lt;&lt; </a:t>
            </a:r>
            <a:r>
              <a:rPr lang="en-US" sz="1150" dirty="0" err="1">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endl</a:t>
            </a:r>
            <a:r>
              <a:rPr lang="en-US" sz="1150" dirty="0">
                <a:latin typeface="Consolas" panose="020B0609020204030204" pitchFamily="49" charset="0"/>
              </a:rPr>
              <a:t>;</a:t>
            </a:r>
          </a:p>
          <a:p>
            <a:pPr marL="857250" lvl="2" indent="0">
              <a:buNone/>
            </a:pPr>
            <a:endParaRPr lang="en-US" sz="1150" dirty="0" smtClean="0">
              <a:latin typeface="Consolas" panose="020B0609020204030204" pitchFamily="49" charset="0"/>
            </a:endParaRPr>
          </a:p>
          <a:p>
            <a:pPr marL="857250" lvl="2" indent="0">
              <a:buNone/>
            </a:pPr>
            <a:r>
              <a:rPr lang="en-US" sz="1150" dirty="0" smtClean="0">
                <a:latin typeface="Consolas" panose="020B0609020204030204" pitchFamily="49" charset="0"/>
              </a:rPr>
              <a:t>    </a:t>
            </a:r>
            <a:r>
              <a:rPr lang="en-US" sz="1150" dirty="0" err="1" smtClean="0">
                <a:latin typeface="Consolas" panose="020B0609020204030204" pitchFamily="49" charset="0"/>
              </a:rPr>
              <a:t>std</a:t>
            </a:r>
            <a:r>
              <a:rPr lang="en-US" sz="1150" dirty="0">
                <a:latin typeface="Consolas" panose="020B0609020204030204" pitchFamily="49" charset="0"/>
              </a:rPr>
              <a:t>::</a:t>
            </a:r>
            <a:r>
              <a:rPr lang="en-US" sz="1150" dirty="0" err="1">
                <a:latin typeface="Consolas" panose="020B0609020204030204" pitchFamily="49" charset="0"/>
              </a:rPr>
              <a:t>cout</a:t>
            </a:r>
            <a:r>
              <a:rPr lang="en-US" sz="1150" dirty="0">
                <a:latin typeface="Consolas" panose="020B0609020204030204" pitchFamily="49" charset="0"/>
              </a:rPr>
              <a:t> &lt;&lt; median( -5.092e73,  3.5113e99, -9.283e-82 )</a:t>
            </a:r>
          </a:p>
          <a:p>
            <a:pPr marL="857250" lvl="2" indent="0">
              <a:buNone/>
            </a:pPr>
            <a:r>
              <a:rPr lang="en-US" sz="1150" dirty="0">
                <a:latin typeface="Consolas" panose="020B0609020204030204" pitchFamily="49" charset="0"/>
              </a:rPr>
              <a:t>    </a:t>
            </a:r>
            <a:r>
              <a:rPr lang="en-US" sz="1150" dirty="0" smtClean="0">
                <a:latin typeface="Consolas" panose="020B0609020204030204" pitchFamily="49" charset="0"/>
              </a:rPr>
              <a:t>          </a:t>
            </a:r>
            <a:r>
              <a:rPr lang="en-US" sz="1150" dirty="0">
                <a:latin typeface="Consolas" panose="020B0609020204030204" pitchFamily="49" charset="0"/>
              </a:rPr>
              <a:t>&lt;&lt; " = -</a:t>
            </a:r>
            <a:r>
              <a:rPr lang="en-US" sz="1150" dirty="0" smtClean="0">
                <a:latin typeface="Consolas" panose="020B0609020204030204" pitchFamily="49" charset="0"/>
              </a:rPr>
              <a:t>5.092e73" </a:t>
            </a:r>
            <a:r>
              <a:rPr lang="en-US" sz="1150" dirty="0">
                <a:latin typeface="Consolas" panose="020B0609020204030204" pitchFamily="49" charset="0"/>
              </a:rPr>
              <a:t>&lt;&lt; </a:t>
            </a:r>
            <a:r>
              <a:rPr lang="en-US" sz="1150" dirty="0" err="1">
                <a:latin typeface="Consolas" panose="020B0609020204030204" pitchFamily="49" charset="0"/>
              </a:rPr>
              <a:t>std</a:t>
            </a:r>
            <a:r>
              <a:rPr lang="en-US" sz="1150" dirty="0">
                <a:latin typeface="Consolas" panose="020B0609020204030204" pitchFamily="49" charset="0"/>
              </a:rPr>
              <a:t>::</a:t>
            </a:r>
            <a:r>
              <a:rPr lang="en-US" sz="1150" dirty="0" err="1" smtClean="0">
                <a:latin typeface="Consolas" panose="020B0609020204030204" pitchFamily="49" charset="0"/>
              </a:rPr>
              <a:t>endl</a:t>
            </a:r>
            <a:r>
              <a:rPr lang="en-US" sz="1150" dirty="0" smtClean="0">
                <a:latin typeface="Consolas" panose="020B0609020204030204" pitchFamily="49" charset="0"/>
              </a:rPr>
              <a:t>;</a:t>
            </a:r>
          </a:p>
          <a:p>
            <a:pPr marL="857250" lvl="2" indent="0">
              <a:buNone/>
            </a:pPr>
            <a:r>
              <a:rPr lang="en-US" sz="1150" dirty="0" smtClean="0">
                <a:latin typeface="Consolas" panose="020B0609020204030204" pitchFamily="49" charset="0"/>
              </a:rPr>
              <a:t>    return 0;</a:t>
            </a:r>
          </a:p>
          <a:p>
            <a:pPr marL="857250" lvl="2" indent="0">
              <a:buNone/>
            </a:pPr>
            <a:r>
              <a:rPr lang="en-US" sz="1150" dirty="0" smtClean="0">
                <a:latin typeface="Consolas" panose="020B0609020204030204" pitchFamily="49" charset="0"/>
              </a:rPr>
              <a:t>}</a:t>
            </a:r>
            <a:endParaRPr lang="en-US" sz="1150"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0967908"/>
      </p:ext>
    </p:extLst>
  </p:cSld>
  <p:clrMapOvr>
    <a:masterClrMapping/>
  </p:clrMapOvr>
  <mc:AlternateContent xmlns:mc="http://schemas.openxmlformats.org/markup-compatibility/2006">
    <mc:Choice xmlns:p14="http://schemas.microsoft.com/office/powerpoint/2010/main" Requires="p14">
      <p:transition spd="slow" p14:dur="2000" advTm="14753"/>
    </mc:Choice>
    <mc:Fallback>
      <p:transition spd="slow" advTm="14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 of three</a:t>
            </a:r>
            <a:endParaRPr lang="en-CA" dirty="0"/>
          </a:p>
        </p:txBody>
      </p:sp>
      <p:sp>
        <p:nvSpPr>
          <p:cNvPr id="3" name="Content Placeholder 2"/>
          <p:cNvSpPr>
            <a:spLocks noGrp="1"/>
          </p:cNvSpPr>
          <p:nvPr>
            <p:ph idx="1"/>
          </p:nvPr>
        </p:nvSpPr>
        <p:spPr>
          <a:xfrm>
            <a:off x="457200" y="1600200"/>
            <a:ext cx="8003232" cy="4525963"/>
          </a:xfrm>
        </p:spPr>
        <p:txBody>
          <a:bodyPr/>
          <a:lstStyle/>
          <a:p>
            <a:r>
              <a:rPr lang="en-US" dirty="0" smtClean="0"/>
              <a:t>If you execute your code, it should compile:</a:t>
            </a:r>
          </a:p>
          <a:p>
            <a:pPr marL="0" indent="0">
              <a:buNone/>
            </a:pPr>
            <a:endParaRPr lang="en-US" dirty="0"/>
          </a:p>
          <a:p>
            <a:pPr marL="0" indent="0">
              <a:buNone/>
            </a:pPr>
            <a:endParaRPr lang="en-US" dirty="0" smtClean="0"/>
          </a:p>
          <a:p>
            <a:pPr marL="1314450" lvl="3" indent="0">
              <a:buNone/>
            </a:pPr>
            <a:r>
              <a:rPr lang="en-US" sz="1400" dirty="0" smtClean="0">
                <a:solidFill>
                  <a:srgbClr val="0070C0"/>
                </a:solidFill>
              </a:rPr>
              <a:t>Output:</a:t>
            </a:r>
          </a:p>
          <a:p>
            <a:pPr marL="1314450" lvl="3" indent="0">
              <a:buNone/>
            </a:pPr>
            <a:r>
              <a:rPr lang="en-US" sz="1400" dirty="0" smtClean="0">
                <a:solidFill>
                  <a:srgbClr val="0070C0"/>
                </a:solidFill>
                <a:latin typeface="Consolas" panose="020B0609020204030204" pitchFamily="49" charset="0"/>
              </a:rPr>
              <a:t>    0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5.4</a:t>
            </a:r>
          </a:p>
          <a:p>
            <a:pPr marL="1314450" lvl="3" indent="0">
              <a:buNone/>
            </a:pPr>
            <a:r>
              <a:rPr lang="en-US" sz="1400" dirty="0" smtClean="0">
                <a:solidFill>
                  <a:srgbClr val="0070C0"/>
                </a:solidFill>
                <a:latin typeface="Consolas" panose="020B0609020204030204" pitchFamily="49" charset="0"/>
              </a:rPr>
              <a:t>    0 =  3.5</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0</a:t>
            </a:r>
            <a:r>
              <a:rPr lang="en-US" sz="1400" dirty="0" smtClean="0">
                <a:solidFill>
                  <a:srgbClr val="0070C0"/>
                </a:solidFill>
                <a:latin typeface="Consolas" panose="020B0609020204030204" pitchFamily="49" charset="0"/>
              </a:rPr>
              <a:t>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4.5</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0</a:t>
            </a:r>
            <a:r>
              <a:rPr lang="en-US" sz="1400" dirty="0" smtClean="0">
                <a:solidFill>
                  <a:srgbClr val="0070C0"/>
                </a:solidFill>
                <a:latin typeface="Consolas" panose="020B0609020204030204" pitchFamily="49" charset="0"/>
              </a:rPr>
              <a:t>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5.4</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0</a:t>
            </a:r>
            <a:r>
              <a:rPr lang="en-US" sz="1400" dirty="0" smtClean="0">
                <a:solidFill>
                  <a:srgbClr val="0070C0"/>
                </a:solidFill>
                <a:latin typeface="Consolas" panose="020B0609020204030204" pitchFamily="49" charset="0"/>
              </a:rPr>
              <a:t>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3.5</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0</a:t>
            </a:r>
            <a:r>
              <a:rPr lang="en-US" sz="1400" dirty="0" smtClean="0">
                <a:solidFill>
                  <a:srgbClr val="0070C0"/>
                </a:solidFill>
                <a:latin typeface="Consolas" panose="020B0609020204030204" pitchFamily="49" charset="0"/>
              </a:rPr>
              <a:t>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4.5</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0</a:t>
            </a:r>
            <a:r>
              <a:rPr lang="en-US" sz="1400" dirty="0" smtClean="0">
                <a:solidFill>
                  <a:srgbClr val="0070C0"/>
                </a:solidFill>
                <a:latin typeface="Consolas" panose="020B0609020204030204" pitchFamily="49" charset="0"/>
              </a:rPr>
              <a:t>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1.1</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0</a:t>
            </a:r>
            <a:r>
              <a:rPr lang="en-US" sz="1400" dirty="0" smtClean="0">
                <a:solidFill>
                  <a:srgbClr val="0070C0"/>
                </a:solidFill>
                <a:latin typeface="Consolas" panose="020B0609020204030204" pitchFamily="49" charset="0"/>
              </a:rPr>
              <a:t>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5.4</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0</a:t>
            </a:r>
            <a:r>
              <a:rPr lang="en-US" sz="1400" dirty="0" smtClean="0">
                <a:solidFill>
                  <a:srgbClr val="0070C0"/>
                </a:solidFill>
                <a:latin typeface="Consolas" panose="020B0609020204030204" pitchFamily="49" charset="0"/>
              </a:rPr>
              <a:t>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7.5</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0</a:t>
            </a:r>
            <a:r>
              <a:rPr lang="en-US" sz="1400" dirty="0" smtClean="0">
                <a:solidFill>
                  <a:srgbClr val="0070C0"/>
                </a:solidFill>
                <a:latin typeface="Consolas" panose="020B0609020204030204" pitchFamily="49" charset="0"/>
              </a:rPr>
              <a:t>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8.2</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0</a:t>
            </a:r>
            <a:r>
              <a:rPr lang="en-US" sz="1400" dirty="0" smtClean="0">
                <a:solidFill>
                  <a:srgbClr val="0070C0"/>
                </a:solidFill>
                <a:latin typeface="Consolas" panose="020B0609020204030204" pitchFamily="49" charset="0"/>
              </a:rPr>
              <a:t>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5.4</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0</a:t>
            </a:r>
            <a:r>
              <a:rPr lang="en-US" sz="1400" dirty="0" smtClean="0">
                <a:solidFill>
                  <a:srgbClr val="0070C0"/>
                </a:solidFill>
                <a:latin typeface="Consolas" panose="020B0609020204030204" pitchFamily="49" charset="0"/>
              </a:rPr>
              <a:t>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7.5</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0</a:t>
            </a:r>
            <a:r>
              <a:rPr lang="en-US" sz="1400" dirty="0" smtClean="0">
                <a:solidFill>
                  <a:srgbClr val="0070C0"/>
                </a:solidFill>
                <a:latin typeface="Consolas" panose="020B0609020204030204" pitchFamily="49" charset="0"/>
              </a:rPr>
              <a:t>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8.2</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0</a:t>
            </a:r>
            <a:r>
              <a:rPr lang="en-US" sz="1400" dirty="0" smtClean="0">
                <a:solidFill>
                  <a:srgbClr val="0070C0"/>
                </a:solidFill>
                <a:latin typeface="Consolas" panose="020B0609020204030204" pitchFamily="49" charset="0"/>
              </a:rPr>
              <a:t>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5.092e73</a:t>
            </a:r>
            <a:endParaRPr lang="en-US" sz="1400" dirty="0">
              <a:solidFill>
                <a:srgbClr val="0070C0"/>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24742908"/>
      </p:ext>
    </p:extLst>
  </p:cSld>
  <p:clrMapOvr>
    <a:masterClrMapping/>
  </p:clrMapOvr>
  <mc:AlternateContent xmlns:mc="http://schemas.openxmlformats.org/markup-compatibility/2006">
    <mc:Choice xmlns:p14="http://schemas.microsoft.com/office/powerpoint/2010/main" Requires="p14">
      <p:transition spd="slow" p14:dur="2000" advTm="15792"/>
    </mc:Choice>
    <mc:Fallback>
      <p:transition spd="slow" advTm="1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 of three</a:t>
            </a:r>
            <a:endParaRPr lang="en-CA" dirty="0"/>
          </a:p>
        </p:txBody>
      </p:sp>
      <p:sp>
        <p:nvSpPr>
          <p:cNvPr id="3" name="Content Placeholder 2"/>
          <p:cNvSpPr>
            <a:spLocks noGrp="1"/>
          </p:cNvSpPr>
          <p:nvPr>
            <p:ph idx="1"/>
          </p:nvPr>
        </p:nvSpPr>
        <p:spPr>
          <a:xfrm>
            <a:off x="457200" y="1600200"/>
            <a:ext cx="8003232" cy="4525963"/>
          </a:xfrm>
        </p:spPr>
        <p:txBody>
          <a:bodyPr/>
          <a:lstStyle/>
          <a:p>
            <a:r>
              <a:rPr lang="en-US" dirty="0" smtClean="0"/>
              <a:t>As you implement your function,</a:t>
            </a:r>
          </a:p>
          <a:p>
            <a:pPr marL="0" indent="0">
              <a:buNone/>
            </a:pPr>
            <a:r>
              <a:rPr lang="en-US" dirty="0"/>
              <a:t>	</a:t>
            </a:r>
            <a:r>
              <a:rPr lang="en-US" dirty="0" smtClean="0"/>
              <a:t>more and more of the outputs should appear as expected</a:t>
            </a:r>
          </a:p>
          <a:p>
            <a:pPr marL="0" indent="0">
              <a:buNone/>
            </a:pPr>
            <a:endParaRPr lang="en-US" dirty="0" smtClean="0"/>
          </a:p>
          <a:p>
            <a:pPr marL="1314450" lvl="3" indent="0">
              <a:buNone/>
            </a:pPr>
            <a:r>
              <a:rPr lang="en-US" sz="1400" dirty="0" smtClean="0">
                <a:solidFill>
                  <a:srgbClr val="0070C0"/>
                </a:solidFill>
              </a:rPr>
              <a:t>Output:</a:t>
            </a:r>
          </a:p>
          <a:p>
            <a:pPr marL="1314450" lvl="3" indent="0">
              <a:buNone/>
            </a:pPr>
            <a:r>
              <a:rPr lang="en-US" sz="1400" dirty="0" smtClean="0">
                <a:solidFill>
                  <a:srgbClr val="0070C0"/>
                </a:solidFill>
                <a:latin typeface="Consolas" panose="020B0609020204030204" pitchFamily="49" charset="0"/>
              </a:rPr>
              <a:t>    5.4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5.4</a:t>
            </a:r>
          </a:p>
          <a:p>
            <a:pPr marL="1314450" lvl="3" indent="0">
              <a:buNone/>
            </a:pPr>
            <a:r>
              <a:rPr lang="en-US" sz="1400" dirty="0" smtClean="0">
                <a:solidFill>
                  <a:srgbClr val="0070C0"/>
                </a:solidFill>
                <a:latin typeface="Consolas" panose="020B0609020204030204" pitchFamily="49" charset="0"/>
              </a:rPr>
              <a:t>    3.5 =  3.5</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-4.5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4.5</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5.4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5.4</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3.5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3.5</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-4.5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4.5</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1.1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1.1</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-5.4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5.4</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7.5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7.5</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8.2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8.2</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-5.4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5.4</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-7.5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7.5</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8.2 </a:t>
            </a: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8.2</a:t>
            </a:r>
            <a:endParaRPr lang="en-US" sz="1400" dirty="0">
              <a:solidFill>
                <a:srgbClr val="0070C0"/>
              </a:solidFill>
              <a:latin typeface="Consolas" panose="020B0609020204030204" pitchFamily="49" charset="0"/>
            </a:endParaRPr>
          </a:p>
          <a:p>
            <a:pPr marL="1314450" lvl="3" indent="0">
              <a:buNone/>
            </a:pPr>
            <a:r>
              <a:rPr lang="en-US" sz="1400" dirty="0">
                <a:solidFill>
                  <a:srgbClr val="0070C0"/>
                </a:solidFill>
                <a:latin typeface="Consolas" panose="020B0609020204030204" pitchFamily="49" charset="0"/>
              </a:rPr>
              <a:t>    -9.283e-82 </a:t>
            </a:r>
            <a:r>
              <a:rPr lang="en-US" sz="1400" dirty="0" smtClean="0">
                <a:solidFill>
                  <a:srgbClr val="0070C0"/>
                </a:solidFill>
                <a:latin typeface="Consolas" panose="020B0609020204030204" pitchFamily="49" charset="0"/>
              </a:rPr>
              <a:t>= </a:t>
            </a:r>
            <a:r>
              <a:rPr lang="en-US" sz="1400" dirty="0">
                <a:solidFill>
                  <a:srgbClr val="0070C0"/>
                </a:solidFill>
                <a:latin typeface="Consolas" panose="020B0609020204030204" pitchFamily="49" charset="0"/>
              </a:rPr>
              <a:t>-</a:t>
            </a:r>
            <a:r>
              <a:rPr lang="en-US" sz="1400" dirty="0" smtClean="0">
                <a:solidFill>
                  <a:srgbClr val="0070C0"/>
                </a:solidFill>
                <a:latin typeface="Consolas" panose="020B0609020204030204" pitchFamily="49" charset="0"/>
              </a:rPr>
              <a:t>5.092e73</a:t>
            </a:r>
            <a:endParaRPr lang="en-US" sz="1400" dirty="0">
              <a:solidFill>
                <a:srgbClr val="0070C0"/>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61272970"/>
      </p:ext>
    </p:extLst>
  </p:cSld>
  <p:clrMapOvr>
    <a:masterClrMapping/>
  </p:clrMapOvr>
  <mc:AlternateContent xmlns:mc="http://schemas.openxmlformats.org/markup-compatibility/2006">
    <mc:Choice xmlns:p14="http://schemas.microsoft.com/office/powerpoint/2010/main" Requires="p14">
      <p:transition spd="slow" p14:dur="2000" advTm="23809"/>
    </mc:Choice>
    <mc:Fallback>
      <p:transition spd="slow" advTm="23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 of three</a:t>
            </a:r>
            <a:endParaRPr lang="en-CA" dirty="0"/>
          </a:p>
        </p:txBody>
      </p:sp>
      <p:sp>
        <p:nvSpPr>
          <p:cNvPr id="3" name="Content Placeholder 2"/>
          <p:cNvSpPr>
            <a:spLocks noGrp="1"/>
          </p:cNvSpPr>
          <p:nvPr>
            <p:ph idx="1"/>
          </p:nvPr>
        </p:nvSpPr>
        <p:spPr>
          <a:xfrm>
            <a:off x="457200" y="1600200"/>
            <a:ext cx="8003232" cy="4525963"/>
          </a:xfrm>
        </p:spPr>
        <p:txBody>
          <a:bodyPr/>
          <a:lstStyle/>
          <a:p>
            <a:r>
              <a:rPr lang="en-US" dirty="0" smtClean="0"/>
              <a:t>If the output </a:t>
            </a:r>
            <a:r>
              <a:rPr lang="en-US" dirty="0" smtClean="0"/>
              <a:t>differs from what is expected,</a:t>
            </a:r>
          </a:p>
          <a:p>
            <a:pPr marL="0" indent="0">
              <a:buNone/>
            </a:pPr>
            <a:r>
              <a:rPr lang="en-US" dirty="0"/>
              <a:t>	</a:t>
            </a:r>
            <a:r>
              <a:rPr lang="en-US" dirty="0" smtClean="0"/>
              <a:t>there are always two possibilities:</a:t>
            </a:r>
          </a:p>
          <a:p>
            <a:pPr lvl="1"/>
            <a:r>
              <a:rPr lang="en-US" dirty="0" smtClean="0"/>
              <a:t>There is a bug in the source code</a:t>
            </a:r>
          </a:p>
          <a:p>
            <a:pPr lvl="1"/>
            <a:r>
              <a:rPr lang="en-US" dirty="0" smtClean="0"/>
              <a:t>There is a bug in the test</a:t>
            </a:r>
          </a:p>
          <a:p>
            <a:pPr lvl="1"/>
            <a:endParaRPr lang="en-US" dirty="0"/>
          </a:p>
          <a:p>
            <a:r>
              <a:rPr lang="en-US" dirty="0" smtClean="0"/>
              <a:t>What is wrong here?</a:t>
            </a:r>
          </a:p>
          <a:p>
            <a:pPr marL="457200" lvl="1" indent="0">
              <a:buNone/>
            </a:pPr>
            <a:r>
              <a:rPr lang="en-US" sz="1600" dirty="0" err="1" smtClean="0">
                <a:solidFill>
                  <a:prstClr val="black"/>
                </a:solidFill>
                <a:latin typeface="Consolas" panose="020B0609020204030204" pitchFamily="49" charset="0"/>
              </a:rPr>
              <a:t>std</a:t>
            </a:r>
            <a:r>
              <a:rPr lang="en-US" sz="1600" dirty="0" smtClean="0">
                <a:solidFill>
                  <a:prstClr val="black"/>
                </a:solidFill>
                <a:latin typeface="Consolas" panose="020B0609020204030204" pitchFamily="49" charset="0"/>
              </a:rPr>
              <a:t>::</a:t>
            </a:r>
            <a:r>
              <a:rPr lang="en-US" sz="1600" dirty="0" err="1" smtClean="0">
                <a:solidFill>
                  <a:prstClr val="black"/>
                </a:solidFill>
                <a:latin typeface="Consolas" panose="020B0609020204030204" pitchFamily="49" charset="0"/>
              </a:rPr>
              <a:t>cout</a:t>
            </a:r>
            <a:r>
              <a:rPr lang="en-US" sz="1600" dirty="0" smtClean="0">
                <a:solidFill>
                  <a:prstClr val="black"/>
                </a:solidFill>
                <a:latin typeface="Consolas" panose="020B0609020204030204" pitchFamily="49" charset="0"/>
              </a:rPr>
              <a:t> &lt;&lt; median( </a:t>
            </a:r>
            <a:r>
              <a:rPr lang="en-US" sz="1600" dirty="0" smtClean="0">
                <a:solidFill>
                  <a:srgbClr val="FF0000"/>
                </a:solidFill>
                <a:latin typeface="Consolas" panose="020B0609020204030204" pitchFamily="49" charset="0"/>
              </a:rPr>
              <a:t>-5.092e73</a:t>
            </a:r>
            <a:r>
              <a:rPr lang="en-US" sz="1600" dirty="0" smtClean="0">
                <a:solidFill>
                  <a:prstClr val="black"/>
                </a:solidFill>
                <a:latin typeface="Consolas" panose="020B0609020204030204" pitchFamily="49" charset="0"/>
              </a:rPr>
              <a:t>,  3.5113e99, -9.283e-82 )</a:t>
            </a:r>
          </a:p>
          <a:p>
            <a:pPr marL="457200" lvl="1" indent="0">
              <a:buNone/>
            </a:pPr>
            <a:r>
              <a:rPr lang="en-US" sz="1600" dirty="0" smtClean="0">
                <a:solidFill>
                  <a:prstClr val="black"/>
                </a:solidFill>
                <a:latin typeface="Consolas" panose="020B0609020204030204" pitchFamily="49" charset="0"/>
              </a:rPr>
              <a:t>          &lt;&lt; </a:t>
            </a:r>
            <a:r>
              <a:rPr lang="en-US" sz="1600" dirty="0">
                <a:solidFill>
                  <a:prstClr val="black"/>
                </a:solidFill>
                <a:latin typeface="Consolas" panose="020B0609020204030204" pitchFamily="49" charset="0"/>
              </a:rPr>
              <a:t>" = </a:t>
            </a:r>
            <a:r>
              <a:rPr lang="en-US" sz="1600" dirty="0" smtClean="0">
                <a:solidFill>
                  <a:prstClr val="black"/>
                </a:solidFill>
                <a:latin typeface="Consolas" panose="020B0609020204030204" pitchFamily="49" charset="0"/>
              </a:rPr>
              <a:t>-5.092e73" </a:t>
            </a:r>
            <a:r>
              <a:rPr lang="en-US" sz="1600" dirty="0">
                <a:solidFill>
                  <a:prstClr val="black"/>
                </a:solidFill>
                <a:latin typeface="Consolas" panose="020B0609020204030204" pitchFamily="49" charset="0"/>
              </a:rPr>
              <a:t>&lt;&lt;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smtClean="0">
                <a:solidFill>
                  <a:prstClr val="black"/>
                </a:solidFill>
                <a:latin typeface="Consolas" panose="020B0609020204030204" pitchFamily="49" charset="0"/>
              </a:rPr>
              <a:t>;</a:t>
            </a:r>
          </a:p>
          <a:p>
            <a:pPr marL="457200" lvl="1" indent="0">
              <a:buNone/>
            </a:pPr>
            <a:endParaRPr lang="en-US" sz="1600" dirty="0" smtClean="0">
              <a:solidFill>
                <a:prstClr val="black"/>
              </a:solidFill>
              <a:latin typeface="Consolas" panose="020B0609020204030204" pitchFamily="49" charset="0"/>
            </a:endParaRPr>
          </a:p>
          <a:p>
            <a:r>
              <a:rPr lang="en-US" dirty="0" smtClean="0"/>
              <a:t>The correct test is:</a:t>
            </a:r>
            <a:endParaRPr lang="en-US" dirty="0"/>
          </a:p>
          <a:p>
            <a:pPr marL="457200" lvl="1" indent="0">
              <a:buNone/>
            </a:pP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median( </a:t>
            </a:r>
            <a:r>
              <a:rPr lang="en-US" sz="1600" dirty="0">
                <a:latin typeface="Consolas" panose="020B0609020204030204" pitchFamily="49" charset="0"/>
              </a:rPr>
              <a:t>-5.092e73</a:t>
            </a:r>
            <a:r>
              <a:rPr lang="en-US" sz="1600" dirty="0">
                <a:solidFill>
                  <a:prstClr val="black"/>
                </a:solidFill>
                <a:latin typeface="Consolas" panose="020B0609020204030204" pitchFamily="49" charset="0"/>
              </a:rPr>
              <a:t>,  3.5113e99, </a:t>
            </a:r>
            <a:r>
              <a:rPr lang="en-US" sz="1600" dirty="0">
                <a:solidFill>
                  <a:srgbClr val="FF0000"/>
                </a:solidFill>
                <a:latin typeface="Consolas" panose="020B0609020204030204" pitchFamily="49" charset="0"/>
              </a:rPr>
              <a:t>-9.283e-82 </a:t>
            </a:r>
            <a:r>
              <a:rPr lang="en-US" sz="1600" dirty="0">
                <a:solidFill>
                  <a:prstClr val="black"/>
                </a:solidFill>
                <a:latin typeface="Consolas" panose="020B0609020204030204" pitchFamily="49" charset="0"/>
              </a:rPr>
              <a:t>)</a:t>
            </a:r>
          </a:p>
          <a:p>
            <a:pPr marL="457200" lvl="1" indent="0">
              <a:buNone/>
            </a:pPr>
            <a:r>
              <a:rPr lang="en-US" sz="1600" dirty="0">
                <a:solidFill>
                  <a:prstClr val="black"/>
                </a:solidFill>
                <a:latin typeface="Consolas" panose="020B0609020204030204" pitchFamily="49" charset="0"/>
              </a:rPr>
              <a:t>          &lt;&lt; " = </a:t>
            </a:r>
            <a:r>
              <a:rPr lang="en-US" sz="1600" dirty="0" smtClean="0">
                <a:solidFill>
                  <a:prstClr val="black"/>
                </a:solidFill>
                <a:latin typeface="Consolas" panose="020B0609020204030204" pitchFamily="49" charset="0"/>
              </a:rPr>
              <a:t>-9.283e-82" </a:t>
            </a:r>
            <a:r>
              <a:rPr lang="en-US" sz="1600" dirty="0">
                <a:solidFill>
                  <a:prstClr val="black"/>
                </a:solidFill>
                <a:latin typeface="Consolas" panose="020B0609020204030204" pitchFamily="49" charset="0"/>
              </a:rPr>
              <a:t>&lt;&lt;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endParaRPr lang="en-US" sz="1600" dirty="0"/>
          </a:p>
          <a:p>
            <a:pPr marL="457200" lvl="1" indent="0">
              <a:buNone/>
            </a:pPr>
            <a:endParaRPr lang="en-US" sz="1600"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7805521"/>
      </p:ext>
    </p:extLst>
  </p:cSld>
  <p:clrMapOvr>
    <a:masterClrMapping/>
  </p:clrMapOvr>
  <mc:AlternateContent xmlns:mc="http://schemas.openxmlformats.org/markup-compatibility/2006">
    <mc:Choice xmlns:p14="http://schemas.microsoft.com/office/powerpoint/2010/main" Requires="p14">
      <p:transition spd="slow" p14:dur="2000" advTm="85659"/>
    </mc:Choice>
    <mc:Fallback>
      <p:transition spd="slow" advTm="85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your code</a:t>
            </a:r>
            <a:endParaRPr lang="en-CA" dirty="0"/>
          </a:p>
        </p:txBody>
      </p:sp>
      <p:sp>
        <p:nvSpPr>
          <p:cNvPr id="3" name="Content Placeholder 2"/>
          <p:cNvSpPr>
            <a:spLocks noGrp="1"/>
          </p:cNvSpPr>
          <p:nvPr>
            <p:ph idx="1"/>
          </p:nvPr>
        </p:nvSpPr>
        <p:spPr/>
        <p:txBody>
          <a:bodyPr/>
          <a:lstStyle/>
          <a:p>
            <a:r>
              <a:rPr lang="en-US" dirty="0" smtClean="0"/>
              <a:t>Why write the tests first?</a:t>
            </a:r>
          </a:p>
          <a:p>
            <a:pPr lvl="1"/>
            <a:r>
              <a:rPr lang="en-US" dirty="0" smtClean="0"/>
              <a:t>If you write your source code first,</a:t>
            </a:r>
          </a:p>
          <a:p>
            <a:pPr marL="457200" lvl="1" indent="0">
              <a:buNone/>
            </a:pPr>
            <a:r>
              <a:rPr lang="en-US" dirty="0"/>
              <a:t>	</a:t>
            </a:r>
            <a:r>
              <a:rPr lang="en-US" dirty="0" smtClean="0"/>
              <a:t>your source code will influence the tests you write</a:t>
            </a:r>
          </a:p>
          <a:p>
            <a:pPr lvl="1"/>
            <a:r>
              <a:rPr lang="en-US" dirty="0" smtClean="0"/>
              <a:t>If you made a mistake in your reasoning while authoring your code,</a:t>
            </a:r>
          </a:p>
          <a:p>
            <a:pPr marL="457200" lvl="1" indent="0">
              <a:buNone/>
            </a:pPr>
            <a:r>
              <a:rPr lang="en-US" dirty="0"/>
              <a:t>	</a:t>
            </a:r>
            <a:r>
              <a:rPr lang="en-US" dirty="0" smtClean="0"/>
              <a:t>you may make the exact same mistake when authoring the tests</a:t>
            </a:r>
          </a:p>
          <a:p>
            <a:pPr marL="457200" lvl="1" indent="0">
              <a:buNone/>
            </a:pPr>
            <a:endParaRPr lang="en-US" dirty="0"/>
          </a:p>
          <a:p>
            <a:r>
              <a:rPr lang="en-US" dirty="0" smtClean="0"/>
              <a:t>The tests should be written based on the specifications and requirements</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00242811"/>
      </p:ext>
    </p:extLst>
  </p:cSld>
  <p:clrMapOvr>
    <a:masterClrMapping/>
  </p:clrMapOvr>
  <mc:AlternateContent xmlns:mc="http://schemas.openxmlformats.org/markup-compatibility/2006">
    <mc:Choice xmlns:p14="http://schemas.microsoft.com/office/powerpoint/2010/main" Requires="p14">
      <p:transition spd="slow" p14:dur="2000" advTm="80372"/>
    </mc:Choice>
    <mc:Fallback>
      <p:transition spd="slow" advTm="80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your code</a:t>
            </a:r>
            <a:endParaRPr lang="en-CA" dirty="0"/>
          </a:p>
        </p:txBody>
      </p:sp>
      <p:sp>
        <p:nvSpPr>
          <p:cNvPr id="3" name="Content Placeholder 2"/>
          <p:cNvSpPr>
            <a:spLocks noGrp="1"/>
          </p:cNvSpPr>
          <p:nvPr>
            <p:ph idx="1"/>
          </p:nvPr>
        </p:nvSpPr>
        <p:spPr/>
        <p:txBody>
          <a:bodyPr/>
          <a:lstStyle/>
          <a:p>
            <a:r>
              <a:rPr lang="en-US" dirty="0" smtClean="0"/>
              <a:t>Here is a strategy:</a:t>
            </a:r>
          </a:p>
          <a:p>
            <a:pPr marL="514350" lvl="1" indent="0">
              <a:buNone/>
            </a:pPr>
            <a:r>
              <a:rPr lang="en-US" dirty="0" smtClean="0"/>
              <a:t>Working with at least one other student, take turns for each project or assignment, where one student writes the tests before starting to author a solution.</a:t>
            </a:r>
          </a:p>
          <a:p>
            <a:pPr marL="514350" lvl="1" indent="0">
              <a:buNone/>
            </a:pPr>
            <a:endParaRPr lang="en-US" dirty="0"/>
          </a:p>
          <a:p>
            <a:pPr marL="514350" lvl="1" indent="0">
              <a:buNone/>
            </a:pPr>
            <a:r>
              <a:rPr lang="en-US" dirty="0" smtClean="0"/>
              <a:t>Share the test cases with your peers.</a:t>
            </a:r>
          </a:p>
          <a:p>
            <a:pPr marL="457200" lvl="1" indent="0">
              <a:buNone/>
            </a:pPr>
            <a:endParaRPr lang="en-US" dirty="0" smtClean="0"/>
          </a:p>
          <a:p>
            <a:r>
              <a:rPr lang="en-US" dirty="0" smtClean="0"/>
              <a:t>In </a:t>
            </a:r>
            <a:r>
              <a:rPr lang="en-US" cap="small" dirty="0" err="1" smtClean="0"/>
              <a:t>ece</a:t>
            </a:r>
            <a:r>
              <a:rPr lang="en-US" dirty="0" smtClean="0"/>
              <a:t> 250, on occasion, one student would author a 100-line and even a 1000-line test for all students in the course</a:t>
            </a:r>
          </a:p>
          <a:p>
            <a:pPr lvl="1"/>
            <a:r>
              <a:rPr lang="en-US" dirty="0" smtClean="0"/>
              <a:t>In one case, the test missed one interesting </a:t>
            </a:r>
            <a:r>
              <a:rPr lang="en-US" i="1" dirty="0" smtClean="0"/>
              <a:t>edge </a:t>
            </a:r>
            <a:r>
              <a:rPr lang="en-US" dirty="0" smtClean="0"/>
              <a:t>case,</a:t>
            </a:r>
          </a:p>
          <a:p>
            <a:pPr marL="457200" lvl="1" indent="0">
              <a:buNone/>
            </a:pPr>
            <a:r>
              <a:rPr lang="en-US" dirty="0"/>
              <a:t>	</a:t>
            </a:r>
            <a:r>
              <a:rPr lang="en-US" dirty="0" smtClean="0"/>
              <a:t>so almost all students got that edge</a:t>
            </a:r>
            <a:r>
              <a:rPr lang="en-US" i="1" dirty="0" smtClean="0"/>
              <a:t> </a:t>
            </a:r>
            <a:r>
              <a:rPr lang="en-US" dirty="0" smtClean="0"/>
              <a:t>case wrong</a:t>
            </a:r>
          </a:p>
          <a:p>
            <a:pPr lvl="1"/>
            <a:r>
              <a:rPr lang="en-US" dirty="0" smtClean="0"/>
              <a:t>In one case, the class asked if that student could get a bonus</a:t>
            </a:r>
            <a:endParaRPr lang="en-US" dirty="0"/>
          </a:p>
          <a:p>
            <a:pPr marL="457200" lvl="1" indent="0">
              <a:buNone/>
            </a:pPr>
            <a:endParaRPr lang="en-US"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80423890"/>
      </p:ext>
    </p:extLst>
  </p:cSld>
  <p:clrMapOvr>
    <a:masterClrMapping/>
  </p:clrMapOvr>
  <mc:AlternateContent xmlns:mc="http://schemas.openxmlformats.org/markup-compatibility/2006">
    <mc:Choice xmlns:p14="http://schemas.microsoft.com/office/powerpoint/2010/main" Requires="p14">
      <p:transition spd="slow" p14:dur="2000" advTm="149536"/>
    </mc:Choice>
    <mc:Fallback>
      <p:transition spd="slow" advTm="149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your code</a:t>
            </a:r>
            <a:endParaRPr lang="en-CA" dirty="0"/>
          </a:p>
        </p:txBody>
      </p:sp>
      <p:sp>
        <p:nvSpPr>
          <p:cNvPr id="3" name="Content Placeholder 2"/>
          <p:cNvSpPr>
            <a:spLocks noGrp="1"/>
          </p:cNvSpPr>
          <p:nvPr>
            <p:ph idx="1"/>
          </p:nvPr>
        </p:nvSpPr>
        <p:spPr/>
        <p:txBody>
          <a:bodyPr/>
          <a:lstStyle/>
          <a:p>
            <a:r>
              <a:rPr lang="en-US" dirty="0" smtClean="0"/>
              <a:t>In this course, you will never be penalized for sharing tests</a:t>
            </a:r>
          </a:p>
          <a:p>
            <a:pPr lvl="1"/>
            <a:r>
              <a:rPr lang="en-US" dirty="0" smtClean="0"/>
              <a:t>Sharing tests is encouraged</a:t>
            </a:r>
          </a:p>
          <a:p>
            <a:pPr lvl="1"/>
            <a:endParaRPr lang="en-US" dirty="0"/>
          </a:p>
          <a:p>
            <a:pPr marL="0" indent="0" algn="ctr">
              <a:buNone/>
            </a:pPr>
            <a:r>
              <a:rPr lang="en-US" b="1" dirty="0" smtClean="0">
                <a:solidFill>
                  <a:srgbClr val="FF0000"/>
                </a:solidFill>
              </a:rPr>
              <a:t>Never share your solutions to the assignments or projects!!!</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42250223"/>
      </p:ext>
    </p:extLst>
  </p:cSld>
  <p:clrMapOvr>
    <a:masterClrMapping/>
  </p:clrMapOvr>
  <mc:AlternateContent xmlns:mc="http://schemas.openxmlformats.org/markup-compatibility/2006">
    <mc:Choice xmlns:p14="http://schemas.microsoft.com/office/powerpoint/2010/main" Requires="p14">
      <p:transition spd="slow" p14:dur="2000" advTm="144765"/>
    </mc:Choice>
    <mc:Fallback>
      <p:transition spd="slow" advTm="144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cases</a:t>
            </a:r>
            <a:endParaRPr lang="en-CA" dirty="0"/>
          </a:p>
        </p:txBody>
      </p:sp>
      <p:sp>
        <p:nvSpPr>
          <p:cNvPr id="3" name="Content Placeholder 2"/>
          <p:cNvSpPr>
            <a:spLocks noGrp="1"/>
          </p:cNvSpPr>
          <p:nvPr>
            <p:ph idx="1"/>
          </p:nvPr>
        </p:nvSpPr>
        <p:spPr/>
        <p:txBody>
          <a:bodyPr/>
          <a:lstStyle/>
          <a:p>
            <a:r>
              <a:rPr lang="en-US" dirty="0" smtClean="0"/>
              <a:t>An </a:t>
            </a:r>
            <a:r>
              <a:rPr lang="en-US" i="1" dirty="0" smtClean="0"/>
              <a:t>edge</a:t>
            </a:r>
            <a:r>
              <a:rPr lang="en-US" dirty="0" smtClean="0"/>
              <a:t> case is a situation when one parameter takes on a specific value that approaches a boundary</a:t>
            </a:r>
          </a:p>
          <a:p>
            <a:pPr lvl="1"/>
            <a:r>
              <a:rPr lang="en-US" dirty="0" smtClean="0"/>
              <a:t>Recall the example of reversing the digits of a number:</a:t>
            </a:r>
          </a:p>
          <a:p>
            <a:pPr lvl="2"/>
            <a:r>
              <a:rPr lang="en-US" dirty="0" smtClean="0"/>
              <a:t>Given 9512,	output </a:t>
            </a:r>
            <a:r>
              <a:rPr lang="en-US" dirty="0" smtClean="0">
                <a:latin typeface="Consolas" panose="020B0609020204030204" pitchFamily="49" charset="0"/>
              </a:rPr>
              <a:t>9512|2159</a:t>
            </a:r>
          </a:p>
          <a:p>
            <a:pPr lvl="2"/>
            <a:r>
              <a:rPr lang="en-US" dirty="0" smtClean="0"/>
              <a:t>Given -42,	output </a:t>
            </a:r>
            <a:r>
              <a:rPr lang="en-US" dirty="0" smtClean="0">
                <a:latin typeface="Consolas" panose="020B0609020204030204" pitchFamily="49" charset="0"/>
              </a:rPr>
              <a:t>-42|24-</a:t>
            </a:r>
          </a:p>
          <a:p>
            <a:pPr lvl="1"/>
            <a:endParaRPr lang="en-US" dirty="0" smtClean="0"/>
          </a:p>
          <a:p>
            <a:pPr lvl="1"/>
            <a:r>
              <a:rPr lang="en-US" dirty="0" smtClean="0"/>
              <a:t>My source code would not work given </a:t>
            </a:r>
            <a:r>
              <a:rPr lang="en-US" dirty="0" smtClean="0">
                <a:latin typeface="Times New Roman" panose="02020603050405020304" pitchFamily="18" charset="0"/>
                <a:cs typeface="Times New Roman" panose="02020603050405020304" pitchFamily="18" charset="0"/>
              </a:rPr>
              <a:t>0</a:t>
            </a:r>
            <a:r>
              <a:rPr lang="en-US" dirty="0" smtClean="0"/>
              <a:t>, it would print </a:t>
            </a:r>
            <a:r>
              <a:rPr lang="en-US" dirty="0" smtClean="0">
                <a:latin typeface="Consolas" panose="020B0609020204030204" pitchFamily="49" charset="0"/>
              </a:rPr>
              <a:t>0|</a:t>
            </a:r>
          </a:p>
          <a:p>
            <a:pPr lvl="2"/>
            <a:r>
              <a:rPr lang="en-US" dirty="0" smtClean="0"/>
              <a:t>Had I not thought to test this edge case,</a:t>
            </a:r>
          </a:p>
          <a:p>
            <a:pPr marL="914400" lvl="2" indent="0">
              <a:buNone/>
            </a:pPr>
            <a:r>
              <a:rPr lang="en-US" dirty="0"/>
              <a:t>	</a:t>
            </a:r>
            <a:r>
              <a:rPr lang="en-US" dirty="0" smtClean="0"/>
              <a:t>my tests would have all passed and I would be oblivious</a:t>
            </a:r>
          </a:p>
          <a:p>
            <a:pPr lvl="2"/>
            <a:r>
              <a:rPr lang="en-US" dirty="0" smtClean="0"/>
              <a:t>Recall that in the end, I dealt with this case separately:</a:t>
            </a:r>
          </a:p>
          <a:p>
            <a:pPr marL="914400" lvl="2" indent="0">
              <a:buNone/>
            </a:pPr>
            <a:r>
              <a:rPr lang="en-US" dirty="0" smtClean="0">
                <a:latin typeface="Consolas" panose="020B0609020204030204" pitchFamily="49" charset="0"/>
              </a:rPr>
              <a:t>	void reverse( </a:t>
            </a:r>
            <a:r>
              <a:rPr lang="en-US" dirty="0" err="1" smtClean="0">
                <a:latin typeface="Consolas" panose="020B0609020204030204" pitchFamily="49" charset="0"/>
              </a:rPr>
              <a:t>int</a:t>
            </a:r>
            <a:r>
              <a:rPr lang="en-US" dirty="0" smtClean="0">
                <a:latin typeface="Consolas" panose="020B0609020204030204" pitchFamily="49" charset="0"/>
              </a:rPr>
              <a:t> n ) {</a:t>
            </a:r>
          </a:p>
          <a:p>
            <a:pPr marL="914400" lvl="2" indent="0">
              <a:buNone/>
            </a:pPr>
            <a:r>
              <a:rPr lang="en-US" dirty="0">
                <a:latin typeface="Consolas" panose="020B0609020204030204" pitchFamily="49" charset="0"/>
              </a:rPr>
              <a:t> 	</a:t>
            </a:r>
            <a:r>
              <a:rPr lang="en-US" dirty="0" smtClean="0">
                <a:latin typeface="Consolas" panose="020B0609020204030204" pitchFamily="49" charset="0"/>
              </a:rPr>
              <a:t>    if ( n == 0 ) {</a:t>
            </a:r>
          </a:p>
          <a:p>
            <a:pPr marL="914400" lvl="2"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r>
              <a:rPr lang="en-US" dirty="0" smtClean="0">
                <a:latin typeface="Consolas" panose="020B0609020204030204" pitchFamily="49" charset="0"/>
              </a:rPr>
              <a:t> &lt;&lt; "0|0" &lt;&lt;</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endl</a:t>
            </a:r>
            <a:r>
              <a:rPr lang="en-US" dirty="0" smtClean="0">
                <a:latin typeface="Consolas" panose="020B0609020204030204" pitchFamily="49" charset="0"/>
              </a:rPr>
              <a:t>;</a:t>
            </a:r>
          </a:p>
          <a:p>
            <a:pPr marL="914400" lvl="2" indent="0">
              <a:buNone/>
            </a:pPr>
            <a:r>
              <a:rPr lang="en-US" dirty="0" smtClean="0">
                <a:latin typeface="Consolas" panose="020B0609020204030204" pitchFamily="49" charset="0"/>
              </a:rPr>
              <a:t>	        return;</a:t>
            </a:r>
          </a:p>
          <a:p>
            <a:pPr marL="914400" lvl="2" indent="0">
              <a:buNone/>
            </a:pPr>
            <a:r>
              <a:rPr lang="en-US" dirty="0" smtClean="0">
                <a:latin typeface="Consolas" panose="020B0609020204030204" pitchFamily="49" charset="0"/>
              </a:rPr>
              <a:t>	    }</a:t>
            </a:r>
            <a:endParaRPr lang="en-US" dirty="0">
              <a:latin typeface="Consolas" panose="020B0609020204030204" pitchFamily="49"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42524326"/>
      </p:ext>
    </p:extLst>
  </p:cSld>
  <p:clrMapOvr>
    <a:masterClrMapping/>
  </p:clrMapOvr>
  <mc:AlternateContent xmlns:mc="http://schemas.openxmlformats.org/markup-compatibility/2006">
    <mc:Choice xmlns:p14="http://schemas.microsoft.com/office/powerpoint/2010/main" Requires="p14">
      <p:transition spd="slow" p14:dur="2000" advTm="128984"/>
    </mc:Choice>
    <mc:Fallback>
      <p:transition spd="slow" advTm="128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Greatest common divisor</a:t>
            </a:r>
            <a:endParaRPr lang="en-CA" dirty="0"/>
          </a:p>
        </p:txBody>
      </p:sp>
      <p:sp>
        <p:nvSpPr>
          <p:cNvPr id="3" name="Content Placeholder 2"/>
          <p:cNvSpPr>
            <a:spLocks noGrp="1"/>
          </p:cNvSpPr>
          <p:nvPr>
            <p:ph idx="1"/>
          </p:nvPr>
        </p:nvSpPr>
        <p:spPr/>
        <p:txBody>
          <a:bodyPr/>
          <a:lstStyle/>
          <a:p>
            <a:r>
              <a:rPr lang="en-US" dirty="0" smtClean="0"/>
              <a:t>What tests would be author for the greatest common divisor?</a:t>
            </a:r>
          </a:p>
          <a:p>
            <a:pPr lvl="1"/>
            <a:r>
              <a:rPr lang="en-US" dirty="0" err="1" smtClean="0">
                <a:latin typeface="Times New Roman" panose="02020603050405020304" pitchFamily="18" charset="0"/>
                <a:cs typeface="Times New Roman" panose="02020603050405020304" pitchFamily="18" charset="0"/>
              </a:rPr>
              <a:t>gcd</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 = </a:t>
            </a:r>
            <a:r>
              <a:rPr lang="en-US" i="1" dirty="0" smtClean="0">
                <a:latin typeface="Times New Roman" panose="02020603050405020304" pitchFamily="18" charset="0"/>
                <a:cs typeface="Times New Roman" panose="02020603050405020304" pitchFamily="18" charset="0"/>
              </a:rPr>
              <a:t>n</a:t>
            </a:r>
          </a:p>
          <a:p>
            <a:pPr lvl="1"/>
            <a:r>
              <a:rPr lang="en-US" dirty="0" err="1">
                <a:latin typeface="Times New Roman" panose="02020603050405020304" pitchFamily="18" charset="0"/>
                <a:cs typeface="Times New Roman" panose="02020603050405020304" pitchFamily="18" charset="0"/>
              </a:rPr>
              <a:t>gcd</a:t>
            </a:r>
            <a:r>
              <a:rPr lang="en-US" dirty="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p>
          <a:p>
            <a:pPr lvl="1"/>
            <a:r>
              <a:rPr lang="en-US" dirty="0" err="1">
                <a:latin typeface="Times New Roman" panose="02020603050405020304" pitchFamily="18" charset="0"/>
                <a:cs typeface="Times New Roman" panose="02020603050405020304" pitchFamily="18" charset="0"/>
              </a:rPr>
              <a:t>gcd</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p>
          <a:p>
            <a:pPr lvl="1"/>
            <a:r>
              <a:rPr lang="en-US" dirty="0" err="1">
                <a:latin typeface="Times New Roman" panose="02020603050405020304" pitchFamily="18" charset="0"/>
                <a:cs typeface="Times New Roman" panose="02020603050405020304" pitchFamily="18" charset="0"/>
              </a:rPr>
              <a:t>gcd</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 </a:t>
            </a:r>
            <a:r>
              <a:rPr lang="en-US" i="1" dirty="0">
                <a:latin typeface="Times New Roman" panose="02020603050405020304" pitchFamily="18" charset="0"/>
                <a:cs typeface="Times New Roman" panose="02020603050405020304" pitchFamily="18" charset="0"/>
              </a:rPr>
              <a:t>n</a:t>
            </a:r>
          </a:p>
          <a:p>
            <a:pPr lvl="1"/>
            <a:r>
              <a:rPr lang="en-US" dirty="0" err="1" smtClean="0">
                <a:latin typeface="Times New Roman" panose="02020603050405020304" pitchFamily="18" charset="0"/>
                <a:cs typeface="Times New Roman" panose="02020603050405020304" pitchFamily="18" charset="0"/>
              </a:rPr>
              <a:t>gcd</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5</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 </a:t>
            </a:r>
            <a:r>
              <a:rPr lang="en-US" i="1" dirty="0" smtClean="0">
                <a:latin typeface="Times New Roman" panose="02020603050405020304" pitchFamily="18" charset="0"/>
                <a:cs typeface="Times New Roman" panose="02020603050405020304" pitchFamily="18" charset="0"/>
              </a:rPr>
              <a:t>n</a:t>
            </a:r>
          </a:p>
          <a:p>
            <a:pPr lvl="1"/>
            <a:r>
              <a:rPr lang="en-US" dirty="0" err="1">
                <a:latin typeface="Times New Roman" panose="02020603050405020304" pitchFamily="18" charset="0"/>
                <a:cs typeface="Times New Roman" panose="02020603050405020304" pitchFamily="18" charset="0"/>
              </a:rPr>
              <a:t>gcd</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–12</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p>
          <a:p>
            <a:pPr lvl="1"/>
            <a:r>
              <a:rPr lang="en-US" dirty="0" err="1" smtClean="0">
                <a:latin typeface="Times New Roman" panose="02020603050405020304" pitchFamily="18" charset="0"/>
                <a:cs typeface="Times New Roman" panose="02020603050405020304" pitchFamily="18" charset="0"/>
              </a:rPr>
              <a:t>gcd</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0 ) = </a:t>
            </a:r>
            <a:r>
              <a:rPr lang="en-US" i="1" dirty="0" smtClean="0">
                <a:latin typeface="Times New Roman" panose="02020603050405020304" pitchFamily="18" charset="0"/>
                <a:cs typeface="Times New Roman" panose="02020603050405020304" pitchFamily="18" charset="0"/>
              </a:rPr>
              <a:t>n</a:t>
            </a:r>
            <a:endParaRPr lang="en-US" dirty="0" smtClean="0">
              <a:latin typeface="Times New Roman" panose="02020603050405020304" pitchFamily="18" charset="0"/>
              <a:cs typeface="Times New Roman" panose="02020603050405020304" pitchFamily="18" charset="0"/>
            </a:endParaRPr>
          </a:p>
          <a:p>
            <a:pPr lvl="1"/>
            <a:r>
              <a:rPr lang="en-US" dirty="0" err="1" smtClean="0">
                <a:latin typeface="Times New Roman" panose="02020603050405020304" pitchFamily="18" charset="0"/>
                <a:cs typeface="Times New Roman" panose="02020603050405020304" pitchFamily="18" charset="0"/>
              </a:rPr>
              <a:t>gcd</a:t>
            </a:r>
            <a:r>
              <a:rPr lang="en-US" dirty="0" smtClean="0">
                <a:latin typeface="Times New Roman" panose="02020603050405020304" pitchFamily="18" charset="0"/>
                <a:cs typeface="Times New Roman" panose="02020603050405020304" pitchFamily="18" charset="0"/>
              </a:rPr>
              <a:t>( 0, 0 ) = 0</a:t>
            </a:r>
          </a:p>
          <a:p>
            <a:pPr lvl="1"/>
            <a:r>
              <a:rPr lang="en-US" dirty="0" err="1" smtClean="0">
                <a:latin typeface="Times New Roman" panose="02020603050405020304" pitchFamily="18" charset="0"/>
                <a:cs typeface="Times New Roman" panose="02020603050405020304" pitchFamily="18" charset="0"/>
              </a:rPr>
              <a:t>gcd</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m</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 = </a:t>
            </a:r>
            <a:r>
              <a:rPr lang="en-US" dirty="0" err="1" smtClean="0">
                <a:latin typeface="Times New Roman" panose="02020603050405020304" pitchFamily="18" charset="0"/>
                <a:cs typeface="Times New Roman" panose="02020603050405020304" pitchFamily="18" charset="0"/>
              </a:rPr>
              <a:t>gcd</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smtClean="0"/>
              <a:t>for various pairs of </a:t>
            </a:r>
            <a:r>
              <a:rPr lang="en-US" i="1" dirty="0" smtClean="0"/>
              <a:t>m</a:t>
            </a:r>
            <a:r>
              <a:rPr lang="en-US" dirty="0" smtClean="0"/>
              <a:t> and </a:t>
            </a:r>
            <a:r>
              <a:rPr lang="en-US" i="1" dirty="0" smtClean="0"/>
              <a:t>n</a:t>
            </a:r>
            <a:endParaRPr lang="en-US" dirty="0" smtClean="0"/>
          </a:p>
          <a:p>
            <a:pPr lvl="1"/>
            <a:r>
              <a:rPr lang="en-US" dirty="0" smtClean="0"/>
              <a:t>Find cases when </a:t>
            </a:r>
            <a:r>
              <a:rPr lang="en-US" dirty="0" err="1" smtClean="0">
                <a:latin typeface="Times New Roman" panose="02020603050405020304" pitchFamily="18" charset="0"/>
                <a:cs typeface="Times New Roman" panose="02020603050405020304" pitchFamily="18" charset="0"/>
              </a:rPr>
              <a:t>gcd</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 </a:t>
            </a:r>
            <a:r>
              <a:rPr lang="en-US" dirty="0" smtClean="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a:p>
            <a:pPr lvl="1"/>
            <a:endParaRPr lang="en-US" dirty="0"/>
          </a:p>
          <a:p>
            <a:r>
              <a:rPr lang="en-US" dirty="0" smtClean="0"/>
              <a:t>Check when </a:t>
            </a:r>
            <a:r>
              <a:rPr lang="en-US" i="1" dirty="0" smtClean="0"/>
              <a:t>m</a:t>
            </a:r>
            <a:r>
              <a:rPr lang="en-US" dirty="0" smtClean="0"/>
              <a:t> and </a:t>
            </a:r>
            <a:r>
              <a:rPr lang="en-US" i="1" dirty="0" smtClean="0"/>
              <a:t>n</a:t>
            </a:r>
            <a:r>
              <a:rPr lang="en-US" dirty="0" smtClean="0"/>
              <a:t> are prime and composite</a:t>
            </a:r>
          </a:p>
          <a:p>
            <a:pPr lvl="1"/>
            <a:r>
              <a:rPr lang="en-US" dirty="0" smtClean="0"/>
              <a:t>Find some very large prime numbers and use them in your tests</a:t>
            </a:r>
          </a:p>
          <a:p>
            <a:pPr lvl="1"/>
            <a:endParaRPr lang="en-US" dirty="0" smtClean="0"/>
          </a:p>
          <a:p>
            <a:pPr marL="457200" lvl="1" indent="0">
              <a:buNone/>
            </a:pPr>
            <a:endParaRPr lang="en-US" dirty="0">
              <a:latin typeface="Consolas" panose="020B0609020204030204" pitchFamily="49"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02883666"/>
      </p:ext>
    </p:extLst>
  </p:cSld>
  <p:clrMapOvr>
    <a:masterClrMapping/>
  </p:clrMapOvr>
  <mc:AlternateContent xmlns:mc="http://schemas.openxmlformats.org/markup-compatibility/2006">
    <mc:Choice xmlns:p14="http://schemas.microsoft.com/office/powerpoint/2010/main" Requires="p14">
      <p:transition spd="slow" p14:dur="2000" advTm="183251"/>
    </mc:Choice>
    <mc:Fallback>
      <p:transition spd="slow" advTm="183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Ensure all code is tested</a:t>
            </a:r>
            <a:endParaRPr lang="en-CA" dirty="0"/>
          </a:p>
        </p:txBody>
      </p:sp>
      <p:sp>
        <p:nvSpPr>
          <p:cNvPr id="3" name="Content Placeholder 2"/>
          <p:cNvSpPr>
            <a:spLocks noGrp="1"/>
          </p:cNvSpPr>
          <p:nvPr>
            <p:ph idx="1"/>
          </p:nvPr>
        </p:nvSpPr>
        <p:spPr/>
        <p:txBody>
          <a:bodyPr/>
          <a:lstStyle/>
          <a:p>
            <a:r>
              <a:rPr lang="en-US" dirty="0" smtClean="0"/>
              <a:t>When you finish writing your code,</a:t>
            </a:r>
          </a:p>
          <a:p>
            <a:pPr marL="0" indent="0">
              <a:buNone/>
            </a:pPr>
            <a:r>
              <a:rPr lang="en-US" dirty="0"/>
              <a:t>	</a:t>
            </a:r>
            <a:r>
              <a:rPr lang="en-US" dirty="0" smtClean="0"/>
              <a:t>make sure that each line of code is executed in at least one test</a:t>
            </a:r>
          </a:p>
          <a:p>
            <a:pPr lvl="1"/>
            <a:r>
              <a:rPr lang="en-US" dirty="0" smtClean="0"/>
              <a:t>This is a way of checking your test cases</a:t>
            </a:r>
          </a:p>
          <a:p>
            <a:r>
              <a:rPr lang="en-US" dirty="0" smtClean="0"/>
              <a:t>For example, this code finds them minimum of three values:</a:t>
            </a:r>
          </a:p>
          <a:p>
            <a:pPr marL="800100" lvl="2" indent="0">
              <a:buNone/>
            </a:pPr>
            <a:r>
              <a:rPr lang="en-US" sz="1350" dirty="0" err="1" smtClean="0">
                <a:latin typeface="Consolas" panose="020B0609020204030204" pitchFamily="49" charset="0"/>
              </a:rPr>
              <a:t>int</a:t>
            </a:r>
            <a:r>
              <a:rPr lang="en-US" sz="1350" dirty="0" smtClean="0">
                <a:latin typeface="Consolas" panose="020B0609020204030204" pitchFamily="49" charset="0"/>
              </a:rPr>
              <a:t> min( </a:t>
            </a:r>
            <a:r>
              <a:rPr lang="en-US" sz="1350" dirty="0" err="1" smtClean="0">
                <a:latin typeface="Consolas" panose="020B0609020204030204" pitchFamily="49" charset="0"/>
              </a:rPr>
              <a:t>int</a:t>
            </a:r>
            <a:r>
              <a:rPr lang="en-US" sz="1350" dirty="0" smtClean="0">
                <a:latin typeface="Consolas" panose="020B0609020204030204" pitchFamily="49" charset="0"/>
              </a:rPr>
              <a:t> a, </a:t>
            </a:r>
            <a:r>
              <a:rPr lang="en-US" sz="1350" dirty="0" err="1" smtClean="0">
                <a:latin typeface="Consolas" panose="020B0609020204030204" pitchFamily="49" charset="0"/>
              </a:rPr>
              <a:t>int</a:t>
            </a:r>
            <a:r>
              <a:rPr lang="en-US" sz="1350" dirty="0" smtClean="0">
                <a:latin typeface="Consolas" panose="020B0609020204030204" pitchFamily="49" charset="0"/>
              </a:rPr>
              <a:t> b, </a:t>
            </a:r>
            <a:r>
              <a:rPr lang="en-US" sz="1350" dirty="0" err="1" smtClean="0">
                <a:latin typeface="Consolas" panose="020B0609020204030204" pitchFamily="49" charset="0"/>
              </a:rPr>
              <a:t>int</a:t>
            </a:r>
            <a:r>
              <a:rPr lang="en-US" sz="1350" dirty="0" smtClean="0">
                <a:latin typeface="Consolas" panose="020B0609020204030204" pitchFamily="49" charset="0"/>
              </a:rPr>
              <a:t> c ) {</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if ( a &lt;= b ) {</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if ( a &lt;= c ) { </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return a;</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 else {</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return c;</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 else {</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if ( b &lt;= c ) {</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return b;</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 else {</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return c;</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a:t>
            </a:r>
          </a:p>
          <a:p>
            <a:pPr marL="800100" lvl="2" indent="0">
              <a:buNone/>
            </a:pPr>
            <a:r>
              <a:rPr lang="en-US" sz="1350" dirty="0">
                <a:latin typeface="Consolas" panose="020B0609020204030204" pitchFamily="49" charset="0"/>
              </a:rPr>
              <a:t>}</a:t>
            </a:r>
            <a:endParaRPr lang="en-US" sz="1350" dirty="0" smtClean="0">
              <a:latin typeface="Consolas" panose="020B0609020204030204" pitchFamily="49" charset="0"/>
            </a:endParaRPr>
          </a:p>
        </p:txBody>
      </p:sp>
      <p:cxnSp>
        <p:nvCxnSpPr>
          <p:cNvPr id="6" name="Straight Arrow Connector 5"/>
          <p:cNvCxnSpPr/>
          <p:nvPr/>
        </p:nvCxnSpPr>
        <p:spPr>
          <a:xfrm flipH="1">
            <a:off x="3635896" y="4404454"/>
            <a:ext cx="1728192"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635896" y="5916622"/>
            <a:ext cx="1728192"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635896" y="3933056"/>
            <a:ext cx="1728192"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635896" y="5373216"/>
            <a:ext cx="1728192"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72328674"/>
      </p:ext>
    </p:extLst>
  </p:cSld>
  <p:clrMapOvr>
    <a:masterClrMapping/>
  </p:clrMapOvr>
  <mc:AlternateContent xmlns:mc="http://schemas.openxmlformats.org/markup-compatibility/2006">
    <mc:Choice xmlns:p14="http://schemas.microsoft.com/office/powerpoint/2010/main" Requires="p14">
      <p:transition spd="slow" p14:dur="2000" advTm="98455"/>
    </mc:Choice>
    <mc:Fallback>
      <p:transition spd="slow" advTm="98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9"/>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This is the </a:t>
            </a:r>
            <a:r>
              <a:rPr lang="en-CA" dirty="0" smtClean="0"/>
              <a:t>third in </a:t>
            </a:r>
            <a:r>
              <a:rPr lang="en-CA" dirty="0" smtClean="0"/>
              <a:t>a sequence of six topics on</a:t>
            </a:r>
          </a:p>
          <a:p>
            <a:pPr lvl="1"/>
            <a:r>
              <a:rPr lang="en-US" dirty="0"/>
              <a:t>C assertions</a:t>
            </a:r>
          </a:p>
          <a:p>
            <a:pPr lvl="1"/>
            <a:r>
              <a:rPr lang="en-US" dirty="0" smtClean="0"/>
              <a:t>Code development strategies</a:t>
            </a:r>
          </a:p>
          <a:p>
            <a:pPr lvl="1"/>
            <a:r>
              <a:rPr lang="en-US" dirty="0" smtClean="0"/>
              <a:t>Testing</a:t>
            </a:r>
            <a:endParaRPr lang="en-US" dirty="0"/>
          </a:p>
          <a:p>
            <a:pPr lvl="1"/>
            <a:r>
              <a:rPr lang="en-US" dirty="0" smtClean="0"/>
              <a:t>Commenting your code</a:t>
            </a:r>
          </a:p>
          <a:p>
            <a:pPr lvl="1"/>
            <a:r>
              <a:rPr lang="en-US" dirty="0" smtClean="0"/>
              <a:t>Using print statements for debugging</a:t>
            </a:r>
          </a:p>
          <a:p>
            <a:pPr lvl="1"/>
            <a:r>
              <a:rPr lang="en-US" dirty="0" smtClean="0"/>
              <a:t>Using tracing for debugging</a:t>
            </a:r>
          </a:p>
          <a:p>
            <a:pPr lvl="1"/>
            <a:endParaRPr lang="en-US" dirty="0" smtClean="0"/>
          </a:p>
          <a:p>
            <a:pPr lvl="1"/>
            <a:endParaRPr lang="en-CA" dirty="0" smtClean="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6418"/>
    </mc:Choice>
    <mc:Fallback>
      <p:transition spd="slow" advTm="26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US" dirty="0" smtClean="0"/>
              <a:t>Know you should author tests</a:t>
            </a:r>
            <a:endParaRPr lang="en-US" dirty="0"/>
          </a:p>
          <a:p>
            <a:pPr lvl="2"/>
            <a:r>
              <a:rPr lang="en-US" dirty="0" smtClean="0"/>
              <a:t>Tests should be written before the code is written</a:t>
            </a:r>
          </a:p>
          <a:p>
            <a:pPr lvl="2"/>
            <a:r>
              <a:rPr lang="en-US" dirty="0" smtClean="0"/>
              <a:t>Work with your peers</a:t>
            </a:r>
          </a:p>
          <a:p>
            <a:pPr lvl="1"/>
            <a:r>
              <a:rPr lang="en-US" dirty="0" smtClean="0"/>
              <a:t>Ensure that all code is tested at least once</a:t>
            </a:r>
            <a:endParaRPr lang="en-US" dirty="0" smtClean="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2702"/>
    </mc:Choice>
    <mc:Fallback>
      <p:transition spd="slow" advTm="42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[1]	</a:t>
            </a:r>
            <a:r>
              <a:rPr lang="en-US" sz="1800" dirty="0" smtClean="0"/>
              <a:t>Wikipedia:</a:t>
            </a:r>
          </a:p>
          <a:p>
            <a:pPr marL="0" indent="0">
              <a:buNone/>
            </a:pPr>
            <a:r>
              <a:rPr lang="en-US" sz="1800" dirty="0"/>
              <a:t>	</a:t>
            </a:r>
            <a:r>
              <a:rPr lang="en-US" sz="1800" dirty="0" smtClean="0"/>
              <a:t>https</a:t>
            </a:r>
            <a:r>
              <a:rPr lang="en-US" sz="1800" dirty="0"/>
              <a:t>://</a:t>
            </a:r>
            <a:r>
              <a:rPr lang="en-US" sz="1800" dirty="0" smtClean="0"/>
              <a:t>en.wikipedia.org/wiki/Therac-25</a:t>
            </a:r>
          </a:p>
          <a:p>
            <a:pPr marL="0" indent="0">
              <a:buNone/>
            </a:pPr>
            <a:r>
              <a:rPr lang="en-US" sz="1800" dirty="0"/>
              <a:t>	</a:t>
            </a:r>
            <a:r>
              <a:rPr lang="en-CA" sz="1800" dirty="0"/>
              <a:t>https://en.wikipedia.org/wiki/Tacoma_Narrows_Bridge_(1940</a:t>
            </a:r>
            <a:r>
              <a:rPr lang="en-CA" sz="1800" dirty="0" smtClean="0"/>
              <a:t>)</a:t>
            </a:r>
            <a:endParaRPr lang="en-US" sz="1800" dirty="0" smtClean="0"/>
          </a:p>
          <a:p>
            <a:pPr marL="0" indent="0">
              <a:buNone/>
            </a:pPr>
            <a:r>
              <a:rPr lang="en-CA" sz="1800" dirty="0" smtClean="0"/>
              <a:t>	</a:t>
            </a:r>
            <a:r>
              <a:rPr lang="en-CA" sz="1600" dirty="0" smtClean="0"/>
              <a:t>https</a:t>
            </a:r>
            <a:r>
              <a:rPr lang="en-CA" sz="1600" dirty="0"/>
              <a:t>://en.wikipedia.org/wiki/Citigroup_Center#Engineering_crisis_of_1978</a:t>
            </a:r>
            <a:endParaRPr lang="en-CA" sz="1400" dirty="0" smtClean="0"/>
          </a:p>
          <a:p>
            <a:pPr marL="0" indent="0">
              <a:buNone/>
            </a:pPr>
            <a:r>
              <a:rPr lang="en-CA" sz="1800" dirty="0"/>
              <a:t>	</a:t>
            </a:r>
            <a:r>
              <a:rPr lang="en-CA" sz="1800" dirty="0"/>
              <a:t>https://en.wikipedia.org/wiki/Software_testing</a:t>
            </a:r>
            <a:r>
              <a:rPr lang="en-US" sz="1800" dirty="0" smtClean="0"/>
              <a:t>	</a:t>
            </a:r>
            <a:endParaRPr lang="en-CA" sz="1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4749"/>
    </mc:Choice>
    <mc:Fallback>
      <p:transition spd="slow" advTm="4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8347347"/>
      </p:ext>
    </p:extLst>
  </p:cSld>
  <p:clrMapOvr>
    <a:masterClrMapping/>
  </p:clrMapOvr>
  <mc:AlternateContent xmlns:mc="http://schemas.openxmlformats.org/markup-compatibility/2006">
    <mc:Choice xmlns:p14="http://schemas.microsoft.com/office/powerpoint/2010/main" Requires="p14">
      <p:transition spd="slow" p14:dur="2000" advTm="3347"/>
    </mc:Choice>
    <mc:Fallback>
      <p:transition spd="slow" advTm="3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2238"/>
    </mc:Choice>
    <mc:Fallback>
      <p:transition spd="slow" advTm="2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681"/>
    </mc:Choice>
    <mc:Fallback>
      <p:transition spd="slow" advTm="3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a:t>
            </a:r>
            <a:r>
              <a:rPr lang="en-CA" dirty="0" smtClean="0"/>
              <a:t>topic, </a:t>
            </a:r>
            <a:r>
              <a:rPr lang="en-CA" dirty="0" smtClean="0"/>
              <a:t>we will:</a:t>
            </a:r>
          </a:p>
          <a:p>
            <a:pPr lvl="1"/>
            <a:r>
              <a:rPr lang="en-US" dirty="0" smtClean="0"/>
              <a:t>Describe how to write a test</a:t>
            </a:r>
            <a:endParaRPr lang="en-US" dirty="0" smtClean="0"/>
          </a:p>
          <a:p>
            <a:pPr lvl="1"/>
            <a:r>
              <a:rPr lang="en-US" dirty="0" smtClean="0"/>
              <a:t>Explain why tests should be written first</a:t>
            </a:r>
            <a:endParaRPr lang="en-US" dirty="0" smtClean="0"/>
          </a:p>
          <a:p>
            <a:pPr lvl="1"/>
            <a:r>
              <a:rPr lang="en-US" dirty="0" smtClean="0"/>
              <a:t>Look at some examples where we write tests for specific functions</a:t>
            </a:r>
          </a:p>
          <a:p>
            <a:pPr lvl="1"/>
            <a:r>
              <a:rPr lang="en-US" dirty="0" smtClean="0"/>
              <a:t>Emphasize that all code should be executed by at least one test</a:t>
            </a:r>
            <a:endParaRPr lang="en-US" dirty="0" smtClean="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0021438"/>
      </p:ext>
    </p:extLst>
  </p:cSld>
  <p:clrMapOvr>
    <a:masterClrMapping/>
  </p:clrMapOvr>
  <mc:AlternateContent xmlns:mc="http://schemas.openxmlformats.org/markup-compatibility/2006">
    <mc:Choice xmlns:p14="http://schemas.microsoft.com/office/powerpoint/2010/main" Requires="p14">
      <p:transition spd="slow" p14:dur="2000" advTm="26505"/>
    </mc:Choice>
    <mc:Fallback>
      <p:transition spd="slow" advTm="26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your code</a:t>
            </a:r>
            <a:endParaRPr lang="en-CA" dirty="0"/>
          </a:p>
        </p:txBody>
      </p:sp>
      <p:sp>
        <p:nvSpPr>
          <p:cNvPr id="3" name="Content Placeholder 2"/>
          <p:cNvSpPr>
            <a:spLocks noGrp="1"/>
          </p:cNvSpPr>
          <p:nvPr>
            <p:ph idx="1"/>
          </p:nvPr>
        </p:nvSpPr>
        <p:spPr/>
        <p:txBody>
          <a:bodyPr/>
          <a:lstStyle/>
          <a:p>
            <a:r>
              <a:rPr lang="en-US" dirty="0" smtClean="0"/>
              <a:t>When you are given a project or assignment,</a:t>
            </a:r>
          </a:p>
          <a:p>
            <a:pPr marL="0" indent="0">
              <a:buNone/>
            </a:pPr>
            <a:r>
              <a:rPr lang="en-US" dirty="0"/>
              <a:t>	</a:t>
            </a:r>
            <a:r>
              <a:rPr lang="en-US" dirty="0" smtClean="0"/>
              <a:t>you will be given a description and requirements</a:t>
            </a:r>
            <a:endParaRPr lang="en-US" dirty="0" smtClean="0"/>
          </a:p>
          <a:p>
            <a:pPr lvl="1"/>
            <a:r>
              <a:rPr lang="en-US" dirty="0" smtClean="0"/>
              <a:t>Initially, we will give you many if not all appropriate tests</a:t>
            </a:r>
          </a:p>
          <a:p>
            <a:pPr lvl="1"/>
            <a:r>
              <a:rPr lang="en-US" dirty="0" smtClean="0"/>
              <a:t>You should, however, always consider</a:t>
            </a:r>
          </a:p>
          <a:p>
            <a:pPr marL="457200" lvl="1" indent="0" algn="ctr">
              <a:buNone/>
            </a:pPr>
            <a:r>
              <a:rPr lang="en-US" dirty="0" smtClean="0"/>
              <a:t>“What is required, and how can I test this?”</a:t>
            </a:r>
            <a:endParaRPr lang="en-US"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94728897"/>
      </p:ext>
    </p:extLst>
  </p:cSld>
  <p:clrMapOvr>
    <a:masterClrMapping/>
  </p:clrMapOvr>
  <mc:AlternateContent xmlns:mc="http://schemas.openxmlformats.org/markup-compatibility/2006">
    <mc:Choice xmlns:p14="http://schemas.microsoft.com/office/powerpoint/2010/main" Requires="p14">
      <p:transition spd="slow" p14:dur="2000" advTm="40101"/>
    </mc:Choice>
    <mc:Fallback>
      <p:transition spd="slow" advTm="40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 of three</a:t>
            </a:r>
            <a:endParaRPr lang="en-CA" dirty="0"/>
          </a:p>
        </p:txBody>
      </p:sp>
      <p:sp>
        <p:nvSpPr>
          <p:cNvPr id="3" name="Content Placeholder 2"/>
          <p:cNvSpPr>
            <a:spLocks noGrp="1"/>
          </p:cNvSpPr>
          <p:nvPr>
            <p:ph idx="1"/>
          </p:nvPr>
        </p:nvSpPr>
        <p:spPr/>
        <p:txBody>
          <a:bodyPr/>
          <a:lstStyle/>
          <a:p>
            <a:r>
              <a:rPr lang="en-US" dirty="0" smtClean="0"/>
              <a:t>Suppose you are asked to author a median-of-three function</a:t>
            </a:r>
          </a:p>
          <a:p>
            <a:pPr lvl="1"/>
            <a:r>
              <a:rPr lang="en-US" dirty="0" smtClean="0"/>
              <a:t>The median is the middle number</a:t>
            </a:r>
          </a:p>
          <a:p>
            <a:pPr lvl="1"/>
            <a:endParaRPr lang="en-US" dirty="0"/>
          </a:p>
          <a:p>
            <a:r>
              <a:rPr lang="en-US" dirty="0" smtClean="0"/>
              <a:t>The function declaration is:</a:t>
            </a:r>
          </a:p>
          <a:p>
            <a:pPr marL="0" indent="0">
              <a:buNone/>
            </a:pPr>
            <a:r>
              <a:rPr lang="en-US" dirty="0"/>
              <a:t>	</a:t>
            </a:r>
            <a:r>
              <a:rPr lang="en-US" dirty="0" smtClean="0">
                <a:latin typeface="Consolas" panose="020B0609020204030204" pitchFamily="49" charset="0"/>
              </a:rPr>
              <a:t>double median( double x, double y, double z );</a:t>
            </a:r>
            <a:endParaRPr lang="en-US"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73737336"/>
      </p:ext>
    </p:extLst>
  </p:cSld>
  <p:clrMapOvr>
    <a:masterClrMapping/>
  </p:clrMapOvr>
  <mc:AlternateContent xmlns:mc="http://schemas.openxmlformats.org/markup-compatibility/2006">
    <mc:Choice xmlns:p14="http://schemas.microsoft.com/office/powerpoint/2010/main" Requires="p14">
      <p:transition spd="slow" p14:dur="2000" advTm="14614"/>
    </mc:Choice>
    <mc:Fallback>
      <p:transition spd="slow" advTm="14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 of three</a:t>
            </a:r>
            <a:endParaRPr lang="en-CA" dirty="0"/>
          </a:p>
        </p:txBody>
      </p:sp>
      <p:sp>
        <p:nvSpPr>
          <p:cNvPr id="3" name="Content Placeholder 2"/>
          <p:cNvSpPr>
            <a:spLocks noGrp="1"/>
          </p:cNvSpPr>
          <p:nvPr>
            <p:ph idx="1"/>
          </p:nvPr>
        </p:nvSpPr>
        <p:spPr>
          <a:xfrm>
            <a:off x="457200" y="1600200"/>
            <a:ext cx="8470900" cy="4525963"/>
          </a:xfrm>
        </p:spPr>
        <p:txBody>
          <a:bodyPr/>
          <a:lstStyle/>
          <a:p>
            <a:r>
              <a:rPr lang="en-US" dirty="0" smtClean="0"/>
              <a:t>In your </a:t>
            </a:r>
            <a:r>
              <a:rPr lang="en-US" dirty="0" smtClean="0">
                <a:latin typeface="Consolas" panose="020B0609020204030204" pitchFamily="49" charset="0"/>
              </a:rPr>
              <a:t>main()</a:t>
            </a:r>
            <a:r>
              <a:rPr lang="en-US" dirty="0" smtClean="0"/>
              <a:t> function, you could now include a test:</a:t>
            </a:r>
          </a:p>
          <a:p>
            <a:pPr marL="800100" lvl="2" indent="0">
              <a:buNone/>
            </a:pPr>
            <a:r>
              <a:rPr lang="en-US" sz="1600" dirty="0" smtClean="0">
                <a:latin typeface="Consolas" panose="020B0609020204030204" pitchFamily="49" charset="0"/>
              </a:rPr>
              <a:t>#include &lt;</a:t>
            </a:r>
            <a:r>
              <a:rPr lang="en-US" sz="1600" dirty="0" err="1" smtClean="0">
                <a:latin typeface="Consolas" panose="020B0609020204030204" pitchFamily="49" charset="0"/>
              </a:rPr>
              <a:t>iostream</a:t>
            </a:r>
            <a:r>
              <a:rPr lang="en-US" sz="1600" dirty="0" smtClean="0">
                <a:latin typeface="Consolas" panose="020B0609020204030204" pitchFamily="49" charset="0"/>
              </a:rPr>
              <a:t>&gt;</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Function declarations</a:t>
            </a:r>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main();</a:t>
            </a:r>
          </a:p>
          <a:p>
            <a:pPr marL="800100" lvl="2" indent="0">
              <a:buNone/>
            </a:pPr>
            <a:r>
              <a:rPr lang="en-US" sz="1600" dirty="0" smtClean="0">
                <a:latin typeface="Consolas" panose="020B0609020204030204" pitchFamily="49" charset="0"/>
              </a:rPr>
              <a:t>double median( double x, double y, double z );</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Function definitions</a:t>
            </a:r>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main()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cout</a:t>
            </a:r>
            <a:r>
              <a:rPr lang="en-US" sz="1600" dirty="0" smtClean="0">
                <a:latin typeface="Consolas" panose="020B0609020204030204" pitchFamily="49" charset="0"/>
              </a:rPr>
              <a:t> &lt;&lt; median( 1.2, 3.5, 7.9 ) &lt;&lt; " = 3.5" &lt;&lt;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endl</a:t>
            </a:r>
            <a:r>
              <a:rPr lang="en-US" sz="1600" dirty="0" smtClean="0">
                <a:latin typeface="Consolas" panose="020B0609020204030204" pitchFamily="49" charset="0"/>
              </a:rPr>
              <a:t>;</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return 0;</a:t>
            </a:r>
          </a:p>
          <a:p>
            <a:pPr marL="800100" lvl="2" indent="0">
              <a:buNone/>
            </a:pPr>
            <a:r>
              <a:rPr lang="en-US" sz="1600" dirty="0" smtClean="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double median( double x, double y, double z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 Your implementation of this function</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return 0.0;</a:t>
            </a:r>
          </a:p>
          <a:p>
            <a:pPr marL="800100" lvl="2" indent="0">
              <a:buNone/>
            </a:pPr>
            <a:r>
              <a:rPr lang="en-US" sz="1600" dirty="0">
                <a:latin typeface="Consolas" panose="020B0609020204030204" pitchFamily="49" charset="0"/>
              </a:rPr>
              <a:t>}</a:t>
            </a:r>
            <a:endParaRPr lang="en-US" sz="1600" dirty="0" smtClean="0"/>
          </a:p>
        </p:txBody>
      </p:sp>
      <p:sp>
        <p:nvSpPr>
          <p:cNvPr id="6" name="Rounded Rectangle 5"/>
          <p:cNvSpPr/>
          <p:nvPr/>
        </p:nvSpPr>
        <p:spPr>
          <a:xfrm>
            <a:off x="1187624" y="5473688"/>
            <a:ext cx="5688632" cy="12241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741916" y="4293096"/>
            <a:ext cx="698477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516216" y="2164214"/>
            <a:ext cx="1830950" cy="646331"/>
          </a:xfrm>
          <a:prstGeom prst="rect">
            <a:avLst/>
          </a:prstGeom>
          <a:noFill/>
        </p:spPr>
        <p:txBody>
          <a:bodyPr wrap="none" rtlCol="0">
            <a:spAutoFit/>
          </a:bodyPr>
          <a:lstStyle/>
          <a:p>
            <a:r>
              <a:rPr lang="en-US" dirty="0" smtClean="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a:t>
            </a:r>
            <a:r>
              <a:rPr lang="en-US" dirty="0" smtClean="0">
                <a:solidFill>
                  <a:srgbClr val="0070C0"/>
                </a:solidFill>
                <a:latin typeface="Consolas" panose="020B0609020204030204" pitchFamily="49" charset="0"/>
              </a:rPr>
              <a:t>   3.5 = 3.5</a:t>
            </a:r>
            <a:endParaRPr lang="en-CA" dirty="0">
              <a:solidFill>
                <a:srgbClr val="0070C0"/>
              </a:solidFill>
              <a:latin typeface="Consolas" panose="020B0609020204030204" pitchFamily="49"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76475097"/>
      </p:ext>
    </p:extLst>
  </p:cSld>
  <p:clrMapOvr>
    <a:masterClrMapping/>
  </p:clrMapOvr>
  <mc:AlternateContent xmlns:mc="http://schemas.openxmlformats.org/markup-compatibility/2006">
    <mc:Choice xmlns:p14="http://schemas.microsoft.com/office/powerpoint/2010/main" Requires="p14">
      <p:transition spd="slow" p14:dur="2000" advTm="49572"/>
    </mc:Choice>
    <mc:Fallback>
      <p:transition spd="slow" advTm="49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6" grpId="0" animBg="1"/>
      <p:bldP spid="6" grpId="1" animBg="1"/>
      <p:bldP spid="7" grpId="0" animBg="1"/>
      <p:bldP spid="7" grpId="1"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 of three</a:t>
            </a:r>
            <a:endParaRPr lang="en-CA" dirty="0"/>
          </a:p>
        </p:txBody>
      </p:sp>
      <p:sp>
        <p:nvSpPr>
          <p:cNvPr id="3" name="Content Placeholder 2"/>
          <p:cNvSpPr>
            <a:spLocks noGrp="1"/>
          </p:cNvSpPr>
          <p:nvPr>
            <p:ph idx="1"/>
          </p:nvPr>
        </p:nvSpPr>
        <p:spPr>
          <a:xfrm>
            <a:off x="457200" y="1600200"/>
            <a:ext cx="8470900" cy="4525963"/>
          </a:xfrm>
        </p:spPr>
        <p:txBody>
          <a:bodyPr/>
          <a:lstStyle/>
          <a:p>
            <a:r>
              <a:rPr lang="en-US" dirty="0" smtClean="0"/>
              <a:t>One test, however, is not enough</a:t>
            </a:r>
          </a:p>
          <a:p>
            <a:pPr lvl="1"/>
            <a:r>
              <a:rPr lang="en-US" dirty="0" smtClean="0"/>
              <a:t>First, the median could be in any location:</a:t>
            </a:r>
          </a:p>
          <a:p>
            <a:pPr marL="457200" lvl="1" indent="0">
              <a:buNone/>
            </a:pPr>
            <a:r>
              <a:rPr lang="en-US" sz="1600" dirty="0" err="1" smtClean="0">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median( </a:t>
            </a:r>
            <a:r>
              <a:rPr lang="en-US" sz="1600" dirty="0" smtClean="0">
                <a:solidFill>
                  <a:prstClr val="black"/>
                </a:solidFill>
                <a:latin typeface="Consolas" panose="020B0609020204030204" pitchFamily="49" charset="0"/>
              </a:rPr>
              <a:t> </a:t>
            </a:r>
            <a:r>
              <a:rPr lang="en-US" sz="1600" dirty="0" smtClean="0">
                <a:solidFill>
                  <a:srgbClr val="FF0000"/>
                </a:solidFill>
                <a:latin typeface="Consolas" panose="020B0609020204030204" pitchFamily="49" charset="0"/>
              </a:rPr>
              <a:t>5.4</a:t>
            </a:r>
            <a:r>
              <a:rPr lang="en-US" sz="1600" dirty="0" smtClean="0">
                <a:solidFill>
                  <a:prstClr val="black"/>
                </a:solidFill>
                <a:latin typeface="Consolas" panose="020B0609020204030204" pitchFamily="49" charset="0"/>
              </a:rPr>
              <a:t>,  3.5,  7.9 </a:t>
            </a:r>
            <a:r>
              <a:rPr lang="en-US" sz="1600" dirty="0">
                <a:solidFill>
                  <a:prstClr val="black"/>
                </a:solidFill>
                <a:latin typeface="Consolas" panose="020B0609020204030204" pitchFamily="49" charset="0"/>
              </a:rPr>
              <a:t>) &lt;&lt; " = </a:t>
            </a:r>
            <a:r>
              <a:rPr lang="en-US" sz="1600" dirty="0" smtClean="0">
                <a:solidFill>
                  <a:prstClr val="black"/>
                </a:solidFill>
                <a:latin typeface="Consolas" panose="020B0609020204030204" pitchFamily="49" charset="0"/>
              </a:rPr>
              <a:t> 5.4" </a:t>
            </a:r>
            <a:r>
              <a:rPr lang="en-US" sz="1600" dirty="0">
                <a:solidFill>
                  <a:prstClr val="black"/>
                </a:solidFill>
                <a:latin typeface="Consolas" panose="020B0609020204030204" pitchFamily="49" charset="0"/>
              </a:rPr>
              <a:t>&lt;&lt;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endParaRPr lang="en-US" sz="1600" dirty="0"/>
          </a:p>
          <a:p>
            <a:pPr marL="457200" lvl="1" indent="0">
              <a:buNone/>
            </a:pP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median( </a:t>
            </a:r>
            <a:r>
              <a:rPr lang="en-US" sz="1600" dirty="0" smtClean="0">
                <a:solidFill>
                  <a:prstClr val="black"/>
                </a:solidFill>
                <a:latin typeface="Consolas" panose="020B0609020204030204" pitchFamily="49" charset="0"/>
              </a:rPr>
              <a:t>-1.2</a:t>
            </a:r>
            <a:r>
              <a:rPr lang="en-US" sz="1600" dirty="0">
                <a:solidFill>
                  <a:prstClr val="black"/>
                </a:solidFill>
                <a:latin typeface="Consolas" panose="020B0609020204030204" pitchFamily="49" charset="0"/>
              </a:rPr>
              <a:t>, </a:t>
            </a:r>
            <a:r>
              <a:rPr lang="en-US" sz="1600" dirty="0" smtClean="0">
                <a:solidFill>
                  <a:prstClr val="black"/>
                </a:solidFill>
                <a:latin typeface="Consolas" panose="020B0609020204030204" pitchFamily="49" charset="0"/>
              </a:rPr>
              <a:t> </a:t>
            </a:r>
            <a:r>
              <a:rPr lang="en-US" sz="1600" dirty="0" smtClean="0">
                <a:solidFill>
                  <a:srgbClr val="FF0000"/>
                </a:solidFill>
                <a:latin typeface="Consolas" panose="020B0609020204030204" pitchFamily="49" charset="0"/>
              </a:rPr>
              <a:t>3.5</a:t>
            </a:r>
            <a:r>
              <a:rPr lang="en-US" sz="1600" dirty="0">
                <a:solidFill>
                  <a:prstClr val="black"/>
                </a:solidFill>
                <a:latin typeface="Consolas" panose="020B0609020204030204" pitchFamily="49" charset="0"/>
              </a:rPr>
              <a:t>, </a:t>
            </a:r>
            <a:r>
              <a:rPr lang="en-US" sz="1600" dirty="0" smtClean="0">
                <a:solidFill>
                  <a:prstClr val="black"/>
                </a:solidFill>
                <a:latin typeface="Consolas" panose="020B0609020204030204" pitchFamily="49" charset="0"/>
              </a:rPr>
              <a:t> 7.9 </a:t>
            </a:r>
            <a:r>
              <a:rPr lang="en-US" sz="1600" dirty="0">
                <a:solidFill>
                  <a:prstClr val="black"/>
                </a:solidFill>
                <a:latin typeface="Consolas" panose="020B0609020204030204" pitchFamily="49" charset="0"/>
              </a:rPr>
              <a:t>) &lt;&lt; " = </a:t>
            </a:r>
            <a:r>
              <a:rPr lang="en-US" sz="1600" dirty="0" smtClean="0">
                <a:solidFill>
                  <a:prstClr val="black"/>
                </a:solidFill>
                <a:latin typeface="Consolas" panose="020B0609020204030204" pitchFamily="49" charset="0"/>
              </a:rPr>
              <a:t> 3.5</a:t>
            </a:r>
            <a:r>
              <a:rPr lang="en-US" sz="1600" dirty="0">
                <a:solidFill>
                  <a:prstClr val="black"/>
                </a:solidFill>
                <a:latin typeface="Consolas" panose="020B0609020204030204" pitchFamily="49" charset="0"/>
              </a:rPr>
              <a:t>" &lt;&lt;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endParaRPr lang="en-US" sz="1600" dirty="0"/>
          </a:p>
          <a:p>
            <a:pPr marL="457200" lvl="1" indent="0">
              <a:buNone/>
            </a:pPr>
            <a:r>
              <a:rPr lang="en-US" sz="1600" dirty="0" err="1" smtClean="0">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median( </a:t>
            </a:r>
            <a:r>
              <a:rPr lang="en-US" sz="1600" dirty="0" smtClean="0">
                <a:solidFill>
                  <a:prstClr val="black"/>
                </a:solidFill>
                <a:latin typeface="Consolas" panose="020B0609020204030204" pitchFamily="49" charset="0"/>
              </a:rPr>
              <a:t> 8.2,</a:t>
            </a:r>
            <a:r>
              <a:rPr lang="en-US" sz="1600" dirty="0">
                <a:solidFill>
                  <a:prstClr val="black"/>
                </a:solidFill>
                <a:latin typeface="Consolas" panose="020B0609020204030204" pitchFamily="49" charset="0"/>
              </a:rPr>
              <a:t> -</a:t>
            </a:r>
            <a:r>
              <a:rPr lang="en-US" sz="1600" dirty="0" smtClean="0">
                <a:solidFill>
                  <a:prstClr val="black"/>
                </a:solidFill>
                <a:latin typeface="Consolas" panose="020B0609020204030204" pitchFamily="49" charset="0"/>
              </a:rPr>
              <a:t>8.5, </a:t>
            </a:r>
            <a:r>
              <a:rPr lang="en-US" sz="1600" dirty="0" smtClean="0">
                <a:solidFill>
                  <a:srgbClr val="FF0000"/>
                </a:solidFill>
                <a:latin typeface="Consolas" panose="020B0609020204030204" pitchFamily="49" charset="0"/>
              </a:rPr>
              <a:t>-4.5</a:t>
            </a:r>
            <a:r>
              <a:rPr lang="en-US" sz="1600" dirty="0" smtClean="0">
                <a:solidFill>
                  <a:prstClr val="black"/>
                </a:solidFill>
                <a:latin typeface="Consolas" panose="020B0609020204030204" pitchFamily="49" charset="0"/>
              </a:rPr>
              <a:t> ) </a:t>
            </a:r>
            <a:r>
              <a:rPr lang="en-US" sz="1600" dirty="0">
                <a:solidFill>
                  <a:prstClr val="black"/>
                </a:solidFill>
                <a:latin typeface="Consolas" panose="020B0609020204030204" pitchFamily="49" charset="0"/>
              </a:rPr>
              <a:t>&lt;&lt; " = </a:t>
            </a:r>
            <a:r>
              <a:rPr lang="en-US" sz="1600" dirty="0" smtClean="0">
                <a:solidFill>
                  <a:prstClr val="black"/>
                </a:solidFill>
                <a:latin typeface="Consolas" panose="020B0609020204030204" pitchFamily="49" charset="0"/>
              </a:rPr>
              <a:t>-4.5</a:t>
            </a:r>
            <a:r>
              <a:rPr lang="en-US" sz="1600" dirty="0">
                <a:solidFill>
                  <a:prstClr val="black"/>
                </a:solidFill>
                <a:latin typeface="Consolas" panose="020B0609020204030204" pitchFamily="49" charset="0"/>
              </a:rPr>
              <a:t>" &lt;&lt;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smtClean="0">
                <a:solidFill>
                  <a:prstClr val="black"/>
                </a:solidFill>
                <a:latin typeface="Consolas" panose="020B0609020204030204" pitchFamily="49" charset="0"/>
              </a:rPr>
              <a:t>;</a:t>
            </a:r>
          </a:p>
          <a:p>
            <a:pPr marL="457200" lvl="1" indent="0">
              <a:buNone/>
            </a:pPr>
            <a:endParaRPr lang="en-US" sz="1600" dirty="0">
              <a:solidFill>
                <a:prstClr val="black"/>
              </a:solidFill>
              <a:latin typeface="Consolas" panose="020B0609020204030204" pitchFamily="49" charset="0"/>
            </a:endParaRPr>
          </a:p>
          <a:p>
            <a:pPr lvl="2"/>
            <a:r>
              <a:rPr lang="en-US" dirty="0" smtClean="0">
                <a:solidFill>
                  <a:prstClr val="black"/>
                </a:solidFill>
              </a:rPr>
              <a:t>Note that both positive and negative numbers are used</a:t>
            </a:r>
          </a:p>
          <a:p>
            <a:pPr lvl="3"/>
            <a:r>
              <a:rPr lang="en-US" dirty="0" smtClean="0">
                <a:solidFill>
                  <a:prstClr val="black"/>
                </a:solidFill>
              </a:rPr>
              <a:t>Don’t just favor positive values because they’re easier to type</a:t>
            </a:r>
          </a:p>
          <a:p>
            <a:endParaRPr lang="en-US" dirty="0">
              <a:solidFill>
                <a:prstClr val="black"/>
              </a:solidFill>
            </a:endParaRPr>
          </a:p>
          <a:p>
            <a:pPr lvl="1"/>
            <a:r>
              <a:rPr lang="en-US" dirty="0" smtClean="0">
                <a:solidFill>
                  <a:prstClr val="black"/>
                </a:solidFill>
              </a:rPr>
              <a:t>Next, switch the order of the other two entries:</a:t>
            </a:r>
          </a:p>
          <a:p>
            <a:pPr marL="457200" lvl="1" indent="0">
              <a:buNone/>
            </a:pP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median(  </a:t>
            </a:r>
            <a:r>
              <a:rPr lang="en-US" sz="1600" dirty="0" smtClean="0">
                <a:solidFill>
                  <a:srgbClr val="FF0000"/>
                </a:solidFill>
                <a:latin typeface="Consolas" panose="020B0609020204030204" pitchFamily="49" charset="0"/>
              </a:rPr>
              <a:t>6.4</a:t>
            </a:r>
            <a:r>
              <a:rPr lang="en-US" sz="1600" dirty="0">
                <a:solidFill>
                  <a:prstClr val="black"/>
                </a:solidFill>
                <a:latin typeface="Consolas" panose="020B0609020204030204" pitchFamily="49" charset="0"/>
              </a:rPr>
              <a:t>,  </a:t>
            </a:r>
            <a:r>
              <a:rPr lang="en-US" sz="1600" dirty="0" smtClean="0">
                <a:solidFill>
                  <a:prstClr val="black"/>
                </a:solidFill>
                <a:latin typeface="Consolas" panose="020B0609020204030204" pitchFamily="49" charset="0"/>
              </a:rPr>
              <a:t>7.5</a:t>
            </a:r>
            <a:r>
              <a:rPr lang="en-US" sz="1600" dirty="0">
                <a:solidFill>
                  <a:prstClr val="black"/>
                </a:solidFill>
                <a:latin typeface="Consolas" panose="020B0609020204030204" pitchFamily="49" charset="0"/>
              </a:rPr>
              <a:t>,  </a:t>
            </a:r>
            <a:r>
              <a:rPr lang="en-US" sz="1600" dirty="0" smtClean="0">
                <a:solidFill>
                  <a:prstClr val="black"/>
                </a:solidFill>
                <a:latin typeface="Consolas" panose="020B0609020204030204" pitchFamily="49" charset="0"/>
              </a:rPr>
              <a:t>3.9 </a:t>
            </a:r>
            <a:r>
              <a:rPr lang="en-US" sz="1600" dirty="0">
                <a:solidFill>
                  <a:prstClr val="black"/>
                </a:solidFill>
                <a:latin typeface="Consolas" panose="020B0609020204030204" pitchFamily="49" charset="0"/>
              </a:rPr>
              <a:t>) &lt;&lt; " =  </a:t>
            </a:r>
            <a:r>
              <a:rPr lang="en-US" sz="1600" dirty="0" smtClean="0">
                <a:solidFill>
                  <a:prstClr val="black"/>
                </a:solidFill>
                <a:latin typeface="Consolas" panose="020B0609020204030204" pitchFamily="49" charset="0"/>
              </a:rPr>
              <a:t>6.4</a:t>
            </a:r>
            <a:r>
              <a:rPr lang="en-US" sz="1600" dirty="0">
                <a:solidFill>
                  <a:prstClr val="black"/>
                </a:solidFill>
                <a:latin typeface="Consolas" panose="020B0609020204030204" pitchFamily="49" charset="0"/>
              </a:rPr>
              <a:t>" &lt;&lt;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endParaRPr lang="en-US" sz="1600" dirty="0"/>
          </a:p>
          <a:p>
            <a:pPr marL="457200" lvl="1" indent="0">
              <a:buNone/>
            </a:pP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median( </a:t>
            </a:r>
            <a:r>
              <a:rPr lang="en-US" sz="1600" dirty="0" smtClean="0">
                <a:solidFill>
                  <a:prstClr val="black"/>
                </a:solidFill>
                <a:latin typeface="Consolas" panose="020B0609020204030204" pitchFamily="49" charset="0"/>
              </a:rPr>
              <a:t>11.2</a:t>
            </a:r>
            <a:r>
              <a:rPr lang="en-US" sz="1600" dirty="0">
                <a:solidFill>
                  <a:prstClr val="black"/>
                </a:solidFill>
                <a:latin typeface="Consolas" panose="020B0609020204030204" pitchFamily="49" charset="0"/>
              </a:rPr>
              <a:t>,  </a:t>
            </a:r>
            <a:r>
              <a:rPr lang="en-US" sz="1600" dirty="0" smtClean="0">
                <a:solidFill>
                  <a:srgbClr val="FF0000"/>
                </a:solidFill>
                <a:latin typeface="Consolas" panose="020B0609020204030204" pitchFamily="49" charset="0"/>
              </a:rPr>
              <a:t>1.5</a:t>
            </a:r>
            <a:r>
              <a:rPr lang="en-US" sz="1600" dirty="0">
                <a:solidFill>
                  <a:prstClr val="black"/>
                </a:solidFill>
                <a:latin typeface="Consolas" panose="020B0609020204030204" pitchFamily="49" charset="0"/>
              </a:rPr>
              <a:t>, </a:t>
            </a:r>
            <a:r>
              <a:rPr lang="en-US" sz="1600" dirty="0" smtClean="0">
                <a:solidFill>
                  <a:prstClr val="black"/>
                </a:solidFill>
                <a:latin typeface="Consolas" panose="020B0609020204030204" pitchFamily="49" charset="0"/>
              </a:rPr>
              <a:t>-8.5 </a:t>
            </a:r>
            <a:r>
              <a:rPr lang="en-US" sz="1600" dirty="0">
                <a:solidFill>
                  <a:prstClr val="black"/>
                </a:solidFill>
                <a:latin typeface="Consolas" panose="020B0609020204030204" pitchFamily="49" charset="0"/>
              </a:rPr>
              <a:t>) &lt;&lt; " =  </a:t>
            </a:r>
            <a:r>
              <a:rPr lang="en-US" sz="1600" dirty="0" smtClean="0">
                <a:solidFill>
                  <a:prstClr val="black"/>
                </a:solidFill>
                <a:latin typeface="Consolas" panose="020B0609020204030204" pitchFamily="49" charset="0"/>
              </a:rPr>
              <a:t>1.5</a:t>
            </a:r>
            <a:r>
              <a:rPr lang="en-US" sz="1600" dirty="0">
                <a:solidFill>
                  <a:prstClr val="black"/>
                </a:solidFill>
                <a:latin typeface="Consolas" panose="020B0609020204030204" pitchFamily="49" charset="0"/>
              </a:rPr>
              <a:t>" &lt;&lt;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endParaRPr lang="en-US" sz="1600" dirty="0"/>
          </a:p>
          <a:p>
            <a:pPr marL="457200" lvl="1" indent="0">
              <a:buNone/>
            </a:pP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median( </a:t>
            </a:r>
            <a:r>
              <a:rPr lang="en-US" sz="1600" dirty="0" smtClean="0">
                <a:solidFill>
                  <a:prstClr val="black"/>
                </a:solidFill>
                <a:latin typeface="Consolas" panose="020B0609020204030204" pitchFamily="49" charset="0"/>
              </a:rPr>
              <a:t>-8.3, 22.5</a:t>
            </a:r>
            <a:r>
              <a:rPr lang="en-US" sz="1600" dirty="0">
                <a:solidFill>
                  <a:prstClr val="black"/>
                </a:solidFill>
                <a:latin typeface="Consolas" panose="020B0609020204030204" pitchFamily="49" charset="0"/>
              </a:rPr>
              <a:t>, </a:t>
            </a:r>
            <a:r>
              <a:rPr lang="en-US" sz="1600" dirty="0" smtClean="0">
                <a:solidFill>
                  <a:srgbClr val="FF0000"/>
                </a:solidFill>
                <a:latin typeface="Consolas" panose="020B0609020204030204" pitchFamily="49" charset="0"/>
              </a:rPr>
              <a:t>-2.5</a:t>
            </a:r>
            <a:r>
              <a:rPr lang="en-US" sz="1600" dirty="0" smtClean="0">
                <a:solidFill>
                  <a:prstClr val="black"/>
                </a:solidFill>
                <a:latin typeface="Consolas" panose="020B0609020204030204" pitchFamily="49" charset="0"/>
              </a:rPr>
              <a:t> </a:t>
            </a:r>
            <a:r>
              <a:rPr lang="en-US" sz="1600" dirty="0">
                <a:solidFill>
                  <a:prstClr val="black"/>
                </a:solidFill>
                <a:latin typeface="Consolas" panose="020B0609020204030204" pitchFamily="49" charset="0"/>
              </a:rPr>
              <a:t>) &lt;&lt; " = </a:t>
            </a:r>
            <a:r>
              <a:rPr lang="en-US" sz="1600" dirty="0" smtClean="0">
                <a:solidFill>
                  <a:prstClr val="black"/>
                </a:solidFill>
                <a:latin typeface="Consolas" panose="020B0609020204030204" pitchFamily="49" charset="0"/>
              </a:rPr>
              <a:t>-2.5</a:t>
            </a:r>
            <a:r>
              <a:rPr lang="en-US" sz="1600" dirty="0">
                <a:solidFill>
                  <a:prstClr val="black"/>
                </a:solidFill>
                <a:latin typeface="Consolas" panose="020B0609020204030204" pitchFamily="49" charset="0"/>
              </a:rPr>
              <a:t>" &lt;&lt;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p>
          <a:p>
            <a:endParaRPr lang="en-US" dirty="0" smtClean="0">
              <a:solidFill>
                <a:prstClr val="black"/>
              </a:solidFill>
            </a:endParaRPr>
          </a:p>
          <a:p>
            <a:pPr lvl="1"/>
            <a:endParaRPr lang="en-US" dirty="0">
              <a:solidFill>
                <a:prstClr val="black"/>
              </a:solidFill>
            </a:endParaRPr>
          </a:p>
          <a:p>
            <a:endParaRPr lang="en-US" dirty="0">
              <a:solidFill>
                <a:prstClr val="black"/>
              </a:solidFill>
            </a:endParaRPr>
          </a:p>
          <a:p>
            <a:pPr marL="457200" lvl="1" indent="0">
              <a:buNone/>
            </a:pPr>
            <a:endParaRPr lang="en-US" sz="1600" dirty="0" smtClean="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91125031"/>
      </p:ext>
    </p:extLst>
  </p:cSld>
  <p:clrMapOvr>
    <a:masterClrMapping/>
  </p:clrMapOvr>
  <mc:AlternateContent xmlns:mc="http://schemas.openxmlformats.org/markup-compatibility/2006">
    <mc:Choice xmlns:p14="http://schemas.microsoft.com/office/powerpoint/2010/main" Requires="p14">
      <p:transition spd="slow" p14:dur="2000" advTm="88118"/>
    </mc:Choice>
    <mc:Fallback>
      <p:transition spd="slow" advTm="88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 of three</a:t>
            </a:r>
            <a:endParaRPr lang="en-CA" dirty="0"/>
          </a:p>
        </p:txBody>
      </p:sp>
      <p:sp>
        <p:nvSpPr>
          <p:cNvPr id="3" name="Content Placeholder 2"/>
          <p:cNvSpPr>
            <a:spLocks noGrp="1"/>
          </p:cNvSpPr>
          <p:nvPr>
            <p:ph idx="1"/>
          </p:nvPr>
        </p:nvSpPr>
        <p:spPr>
          <a:xfrm>
            <a:off x="457200" y="1600200"/>
            <a:ext cx="8003232" cy="4525963"/>
          </a:xfrm>
        </p:spPr>
        <p:txBody>
          <a:bodyPr/>
          <a:lstStyle/>
          <a:p>
            <a:r>
              <a:rPr lang="en-US" dirty="0" smtClean="0"/>
              <a:t>Next, will your code execute correctly if two of the or all three arguments are equal?</a:t>
            </a:r>
          </a:p>
          <a:p>
            <a:endParaRPr lang="en-US" dirty="0"/>
          </a:p>
          <a:p>
            <a:pPr marL="457200" lvl="1" indent="0">
              <a:buNone/>
            </a:pP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median(  </a:t>
            </a:r>
            <a:r>
              <a:rPr lang="en-US" sz="1600" dirty="0" smtClean="0">
                <a:solidFill>
                  <a:srgbClr val="FF0000"/>
                </a:solidFill>
                <a:latin typeface="Consolas" panose="020B0609020204030204" pitchFamily="49" charset="0"/>
              </a:rPr>
              <a:t>1.1</a:t>
            </a:r>
            <a:r>
              <a:rPr lang="en-US" sz="1600" dirty="0" smtClean="0">
                <a:solidFill>
                  <a:prstClr val="black"/>
                </a:solidFill>
                <a:latin typeface="Consolas" panose="020B0609020204030204" pitchFamily="49" charset="0"/>
              </a:rPr>
              <a:t>,  </a:t>
            </a:r>
            <a:r>
              <a:rPr lang="en-US" sz="1600" dirty="0" smtClean="0">
                <a:solidFill>
                  <a:srgbClr val="FF0000"/>
                </a:solidFill>
                <a:latin typeface="Consolas" panose="020B0609020204030204" pitchFamily="49" charset="0"/>
              </a:rPr>
              <a:t>1.1</a:t>
            </a:r>
            <a:r>
              <a:rPr lang="en-US" sz="1600" dirty="0" smtClean="0">
                <a:solidFill>
                  <a:prstClr val="black"/>
                </a:solidFill>
                <a:latin typeface="Consolas" panose="020B0609020204030204" pitchFamily="49" charset="0"/>
              </a:rPr>
              <a:t>,  </a:t>
            </a:r>
            <a:r>
              <a:rPr lang="en-US" sz="1600" dirty="0" smtClean="0">
                <a:solidFill>
                  <a:srgbClr val="FF0000"/>
                </a:solidFill>
                <a:latin typeface="Consolas" panose="020B0609020204030204" pitchFamily="49" charset="0"/>
              </a:rPr>
              <a:t>1.1</a:t>
            </a:r>
            <a:r>
              <a:rPr lang="en-US" sz="1600" dirty="0" smtClean="0">
                <a:solidFill>
                  <a:prstClr val="black"/>
                </a:solidFill>
                <a:latin typeface="Consolas" panose="020B0609020204030204" pitchFamily="49" charset="0"/>
              </a:rPr>
              <a:t> </a:t>
            </a:r>
            <a:r>
              <a:rPr lang="en-US" sz="1600" dirty="0">
                <a:solidFill>
                  <a:prstClr val="black"/>
                </a:solidFill>
                <a:latin typeface="Consolas" panose="020B0609020204030204" pitchFamily="49" charset="0"/>
              </a:rPr>
              <a:t>) &lt;&lt; " =  </a:t>
            </a:r>
            <a:r>
              <a:rPr lang="en-US" sz="1600" dirty="0" smtClean="0">
                <a:solidFill>
                  <a:prstClr val="black"/>
                </a:solidFill>
                <a:latin typeface="Consolas" panose="020B0609020204030204" pitchFamily="49" charset="0"/>
              </a:rPr>
              <a:t>1.1" </a:t>
            </a:r>
            <a:r>
              <a:rPr lang="en-US" sz="1600" dirty="0">
                <a:solidFill>
                  <a:prstClr val="black"/>
                </a:solidFill>
                <a:latin typeface="Consolas" panose="020B0609020204030204" pitchFamily="49" charset="0"/>
              </a:rPr>
              <a:t>&lt;&lt;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endParaRPr lang="en-US" sz="1600" dirty="0"/>
          </a:p>
          <a:p>
            <a:pPr marL="457200" lvl="1" indent="0">
              <a:buNone/>
            </a:pPr>
            <a:endParaRPr lang="en-US" sz="1600" dirty="0" smtClean="0">
              <a:solidFill>
                <a:prstClr val="black"/>
              </a:solidFill>
              <a:latin typeface="Consolas" panose="020B0609020204030204" pitchFamily="49" charset="0"/>
            </a:endParaRPr>
          </a:p>
          <a:p>
            <a:pPr marL="457200" lvl="1" indent="0">
              <a:buNone/>
            </a:pPr>
            <a:r>
              <a:rPr lang="en-US" sz="1600" dirty="0" err="1" smtClean="0">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median</a:t>
            </a:r>
            <a:r>
              <a:rPr lang="en-US" sz="1600" dirty="0" smtClean="0">
                <a:solidFill>
                  <a:prstClr val="black"/>
                </a:solidFill>
                <a:latin typeface="Consolas" panose="020B0609020204030204" pitchFamily="49" charset="0"/>
              </a:rPr>
              <a:t>( </a:t>
            </a:r>
            <a:r>
              <a:rPr lang="en-US" sz="1600" dirty="0" smtClean="0">
                <a:solidFill>
                  <a:srgbClr val="FF0000"/>
                </a:solidFill>
                <a:latin typeface="Consolas" panose="020B0609020204030204" pitchFamily="49" charset="0"/>
              </a:rPr>
              <a:t>-5.4</a:t>
            </a:r>
            <a:r>
              <a:rPr lang="en-US" sz="1600" dirty="0">
                <a:solidFill>
                  <a:prstClr val="black"/>
                </a:solidFill>
                <a:latin typeface="Consolas" panose="020B0609020204030204" pitchFamily="49" charset="0"/>
              </a:rPr>
              <a:t>, </a:t>
            </a:r>
            <a:r>
              <a:rPr lang="en-US" sz="1600" dirty="0" smtClean="0">
                <a:solidFill>
                  <a:prstClr val="black"/>
                </a:solidFill>
                <a:latin typeface="Consolas" panose="020B0609020204030204" pitchFamily="49" charset="0"/>
              </a:rPr>
              <a:t>-9.5</a:t>
            </a:r>
            <a:r>
              <a:rPr lang="en-US" sz="1600" dirty="0">
                <a:solidFill>
                  <a:prstClr val="black"/>
                </a:solidFill>
                <a:latin typeface="Consolas" panose="020B0609020204030204" pitchFamily="49" charset="0"/>
              </a:rPr>
              <a:t>, </a:t>
            </a:r>
            <a:r>
              <a:rPr lang="en-US" sz="1600" dirty="0" smtClean="0">
                <a:solidFill>
                  <a:srgbClr val="FF0000"/>
                </a:solidFill>
                <a:latin typeface="Consolas" panose="020B0609020204030204" pitchFamily="49" charset="0"/>
              </a:rPr>
              <a:t>-5.4</a:t>
            </a:r>
            <a:r>
              <a:rPr lang="en-US" sz="1600" dirty="0" smtClean="0">
                <a:solidFill>
                  <a:prstClr val="black"/>
                </a:solidFill>
                <a:latin typeface="Consolas" panose="020B0609020204030204" pitchFamily="49" charset="0"/>
              </a:rPr>
              <a:t> </a:t>
            </a:r>
            <a:r>
              <a:rPr lang="en-US" sz="1600" dirty="0">
                <a:solidFill>
                  <a:prstClr val="black"/>
                </a:solidFill>
                <a:latin typeface="Consolas" panose="020B0609020204030204" pitchFamily="49" charset="0"/>
              </a:rPr>
              <a:t>) &lt;&lt; " = </a:t>
            </a:r>
            <a:r>
              <a:rPr lang="en-US" sz="1600" dirty="0" smtClean="0">
                <a:solidFill>
                  <a:prstClr val="black"/>
                </a:solidFill>
                <a:latin typeface="Consolas" panose="020B0609020204030204" pitchFamily="49" charset="0"/>
              </a:rPr>
              <a:t>-5.4</a:t>
            </a:r>
            <a:r>
              <a:rPr lang="en-US" sz="1600" dirty="0">
                <a:solidFill>
                  <a:prstClr val="black"/>
                </a:solidFill>
                <a:latin typeface="Consolas" panose="020B0609020204030204" pitchFamily="49" charset="0"/>
              </a:rPr>
              <a:t>" &lt;&lt;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endParaRPr lang="en-US" sz="1600" dirty="0"/>
          </a:p>
          <a:p>
            <a:pPr marL="457200" lvl="1" indent="0">
              <a:buNone/>
            </a:pP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median( </a:t>
            </a:r>
            <a:r>
              <a:rPr lang="en-US" sz="1600" dirty="0" smtClean="0">
                <a:solidFill>
                  <a:prstClr val="black"/>
                </a:solidFill>
                <a:latin typeface="Consolas" panose="020B0609020204030204" pitchFamily="49" charset="0"/>
              </a:rPr>
              <a:t>-9.2</a:t>
            </a:r>
            <a:r>
              <a:rPr lang="en-US" sz="1600" dirty="0">
                <a:solidFill>
                  <a:prstClr val="black"/>
                </a:solidFill>
                <a:latin typeface="Consolas" panose="020B0609020204030204" pitchFamily="49" charset="0"/>
              </a:rPr>
              <a:t>,  </a:t>
            </a:r>
            <a:r>
              <a:rPr lang="en-US" sz="1600" dirty="0" smtClean="0">
                <a:solidFill>
                  <a:srgbClr val="FF0000"/>
                </a:solidFill>
                <a:latin typeface="Consolas" panose="020B0609020204030204" pitchFamily="49" charset="0"/>
              </a:rPr>
              <a:t>7.5</a:t>
            </a:r>
            <a:r>
              <a:rPr lang="en-US" sz="1600" dirty="0" smtClean="0">
                <a:solidFill>
                  <a:prstClr val="black"/>
                </a:solidFill>
                <a:latin typeface="Consolas" panose="020B0609020204030204" pitchFamily="49" charset="0"/>
              </a:rPr>
              <a:t>,  </a:t>
            </a:r>
            <a:r>
              <a:rPr lang="en-US" sz="1600" dirty="0">
                <a:solidFill>
                  <a:srgbClr val="FF0000"/>
                </a:solidFill>
                <a:latin typeface="Consolas" panose="020B0609020204030204" pitchFamily="49" charset="0"/>
              </a:rPr>
              <a:t>7.5</a:t>
            </a:r>
            <a:r>
              <a:rPr lang="en-US" sz="1600" dirty="0" smtClean="0">
                <a:solidFill>
                  <a:prstClr val="black"/>
                </a:solidFill>
                <a:latin typeface="Consolas" panose="020B0609020204030204" pitchFamily="49" charset="0"/>
              </a:rPr>
              <a:t> </a:t>
            </a:r>
            <a:r>
              <a:rPr lang="en-US" sz="1600" dirty="0">
                <a:solidFill>
                  <a:prstClr val="black"/>
                </a:solidFill>
                <a:latin typeface="Consolas" panose="020B0609020204030204" pitchFamily="49" charset="0"/>
              </a:rPr>
              <a:t>) &lt;&lt; " =  </a:t>
            </a:r>
            <a:r>
              <a:rPr lang="en-US" sz="1600" dirty="0" smtClean="0">
                <a:solidFill>
                  <a:prstClr val="black"/>
                </a:solidFill>
                <a:latin typeface="Consolas" panose="020B0609020204030204" pitchFamily="49" charset="0"/>
              </a:rPr>
              <a:t>7.5</a:t>
            </a:r>
            <a:r>
              <a:rPr lang="en-US" sz="1600" dirty="0">
                <a:solidFill>
                  <a:prstClr val="black"/>
                </a:solidFill>
                <a:latin typeface="Consolas" panose="020B0609020204030204" pitchFamily="49" charset="0"/>
              </a:rPr>
              <a:t>" &lt;&lt;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endParaRPr lang="en-US" sz="1600" dirty="0"/>
          </a:p>
          <a:p>
            <a:pPr marL="457200" lvl="1" indent="0">
              <a:buNone/>
            </a:pP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median(  </a:t>
            </a:r>
            <a:r>
              <a:rPr lang="en-US" sz="1600" dirty="0">
                <a:solidFill>
                  <a:srgbClr val="FF0000"/>
                </a:solidFill>
                <a:latin typeface="Consolas" panose="020B0609020204030204" pitchFamily="49" charset="0"/>
              </a:rPr>
              <a:t>8.2</a:t>
            </a:r>
            <a:r>
              <a:rPr lang="en-US" sz="1600" dirty="0">
                <a:solidFill>
                  <a:prstClr val="black"/>
                </a:solidFill>
                <a:latin typeface="Consolas" panose="020B0609020204030204" pitchFamily="49" charset="0"/>
              </a:rPr>
              <a:t>, </a:t>
            </a:r>
            <a:r>
              <a:rPr lang="en-US" sz="1600" dirty="0" smtClean="0">
                <a:solidFill>
                  <a:prstClr val="black"/>
                </a:solidFill>
                <a:latin typeface="Consolas" panose="020B0609020204030204" pitchFamily="49" charset="0"/>
              </a:rPr>
              <a:t> </a:t>
            </a:r>
            <a:r>
              <a:rPr lang="en-US" sz="1600" dirty="0" smtClean="0">
                <a:solidFill>
                  <a:srgbClr val="FF0000"/>
                </a:solidFill>
                <a:latin typeface="Consolas" panose="020B0609020204030204" pitchFamily="49" charset="0"/>
              </a:rPr>
              <a:t>8.2</a:t>
            </a:r>
            <a:r>
              <a:rPr lang="en-US" sz="1600" dirty="0" smtClean="0">
                <a:solidFill>
                  <a:prstClr val="black"/>
                </a:solidFill>
                <a:latin typeface="Consolas" panose="020B0609020204030204" pitchFamily="49" charset="0"/>
              </a:rPr>
              <a:t>, -4.5 </a:t>
            </a:r>
            <a:r>
              <a:rPr lang="en-US" sz="1600" dirty="0">
                <a:solidFill>
                  <a:prstClr val="black"/>
                </a:solidFill>
                <a:latin typeface="Consolas" panose="020B0609020204030204" pitchFamily="49" charset="0"/>
              </a:rPr>
              <a:t>) &lt;&lt; " = </a:t>
            </a:r>
            <a:r>
              <a:rPr lang="en-US" sz="1600" dirty="0" smtClean="0">
                <a:solidFill>
                  <a:prstClr val="black"/>
                </a:solidFill>
                <a:latin typeface="Consolas" panose="020B0609020204030204" pitchFamily="49" charset="0"/>
              </a:rPr>
              <a:t> 8.2" </a:t>
            </a:r>
            <a:r>
              <a:rPr lang="en-US" sz="1600" dirty="0">
                <a:solidFill>
                  <a:prstClr val="black"/>
                </a:solidFill>
                <a:latin typeface="Consolas" panose="020B0609020204030204" pitchFamily="49" charset="0"/>
              </a:rPr>
              <a:t>&lt;&lt;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smtClean="0">
                <a:solidFill>
                  <a:prstClr val="black"/>
                </a:solidFill>
                <a:latin typeface="Consolas" panose="020B0609020204030204" pitchFamily="49" charset="0"/>
              </a:rPr>
              <a:t>;</a:t>
            </a:r>
          </a:p>
          <a:p>
            <a:pPr marL="457200" lvl="1" indent="0">
              <a:buNone/>
            </a:pPr>
            <a:endParaRPr lang="en-US" sz="1600" dirty="0">
              <a:solidFill>
                <a:prstClr val="black"/>
              </a:solidFill>
              <a:latin typeface="Consolas" panose="020B0609020204030204" pitchFamily="49" charset="0"/>
            </a:endParaRPr>
          </a:p>
          <a:p>
            <a:pPr marL="457200" lvl="1" indent="0">
              <a:buNone/>
            </a:pP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median( </a:t>
            </a:r>
            <a:r>
              <a:rPr lang="en-US" sz="1600" dirty="0" smtClean="0">
                <a:solidFill>
                  <a:srgbClr val="FF0000"/>
                </a:solidFill>
                <a:latin typeface="Consolas" panose="020B0609020204030204" pitchFamily="49" charset="0"/>
              </a:rPr>
              <a:t>-1.5</a:t>
            </a:r>
            <a:r>
              <a:rPr lang="en-US" sz="1600" dirty="0" smtClean="0">
                <a:solidFill>
                  <a:prstClr val="black"/>
                </a:solidFill>
                <a:latin typeface="Consolas" panose="020B0609020204030204" pitchFamily="49" charset="0"/>
              </a:rPr>
              <a:t>,  8.9, </a:t>
            </a:r>
            <a:r>
              <a:rPr lang="en-US" sz="1600" dirty="0" smtClean="0">
                <a:solidFill>
                  <a:srgbClr val="FF0000"/>
                </a:solidFill>
                <a:latin typeface="Consolas" panose="020B0609020204030204" pitchFamily="49" charset="0"/>
              </a:rPr>
              <a:t>-1.5</a:t>
            </a:r>
            <a:r>
              <a:rPr lang="en-US" sz="1600" dirty="0" smtClean="0">
                <a:solidFill>
                  <a:prstClr val="black"/>
                </a:solidFill>
                <a:latin typeface="Consolas" panose="020B0609020204030204" pitchFamily="49" charset="0"/>
              </a:rPr>
              <a:t> </a:t>
            </a:r>
            <a:r>
              <a:rPr lang="en-US" sz="1600" dirty="0">
                <a:solidFill>
                  <a:prstClr val="black"/>
                </a:solidFill>
                <a:latin typeface="Consolas" panose="020B0609020204030204" pitchFamily="49" charset="0"/>
              </a:rPr>
              <a:t>) &lt;&lt; " = </a:t>
            </a:r>
            <a:r>
              <a:rPr lang="en-US" sz="1600" dirty="0" smtClean="0">
                <a:solidFill>
                  <a:prstClr val="black"/>
                </a:solidFill>
                <a:latin typeface="Consolas" panose="020B0609020204030204" pitchFamily="49" charset="0"/>
              </a:rPr>
              <a:t>-1.5" </a:t>
            </a:r>
            <a:r>
              <a:rPr lang="en-US" sz="1600" dirty="0">
                <a:solidFill>
                  <a:prstClr val="black"/>
                </a:solidFill>
                <a:latin typeface="Consolas" panose="020B0609020204030204" pitchFamily="49" charset="0"/>
              </a:rPr>
              <a:t>&lt;&lt;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endParaRPr lang="en-US" sz="1600" dirty="0"/>
          </a:p>
          <a:p>
            <a:pPr marL="457200" lvl="1" indent="0">
              <a:buNone/>
            </a:pP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median( </a:t>
            </a:r>
            <a:r>
              <a:rPr lang="en-US" sz="1600" dirty="0" smtClean="0">
                <a:solidFill>
                  <a:prstClr val="black"/>
                </a:solidFill>
                <a:latin typeface="Consolas" panose="020B0609020204030204" pitchFamily="49" charset="0"/>
              </a:rPr>
              <a:t>19.2</a:t>
            </a:r>
            <a:r>
              <a:rPr lang="en-US" sz="1600" dirty="0">
                <a:solidFill>
                  <a:prstClr val="black"/>
                </a:solidFill>
                <a:latin typeface="Consolas" panose="020B0609020204030204" pitchFamily="49" charset="0"/>
              </a:rPr>
              <a:t>, </a:t>
            </a:r>
            <a:r>
              <a:rPr lang="en-US" sz="1600" dirty="0" smtClean="0">
                <a:solidFill>
                  <a:srgbClr val="FF0000"/>
                </a:solidFill>
                <a:latin typeface="Consolas" panose="020B0609020204030204" pitchFamily="49" charset="0"/>
              </a:rPr>
              <a:t>-1.5</a:t>
            </a:r>
            <a:r>
              <a:rPr lang="en-US" sz="1600" dirty="0">
                <a:solidFill>
                  <a:prstClr val="black"/>
                </a:solidFill>
                <a:latin typeface="Consolas" panose="020B0609020204030204" pitchFamily="49" charset="0"/>
              </a:rPr>
              <a:t>, </a:t>
            </a:r>
            <a:r>
              <a:rPr lang="en-US" sz="1600" dirty="0" smtClean="0">
                <a:solidFill>
                  <a:srgbClr val="FF0000"/>
                </a:solidFill>
                <a:latin typeface="Consolas" panose="020B0609020204030204" pitchFamily="49" charset="0"/>
              </a:rPr>
              <a:t>-1.5</a:t>
            </a:r>
            <a:r>
              <a:rPr lang="en-US" sz="1600" dirty="0" smtClean="0">
                <a:solidFill>
                  <a:prstClr val="black"/>
                </a:solidFill>
                <a:latin typeface="Consolas" panose="020B0609020204030204" pitchFamily="49" charset="0"/>
              </a:rPr>
              <a:t> </a:t>
            </a:r>
            <a:r>
              <a:rPr lang="en-US" sz="1600" dirty="0">
                <a:solidFill>
                  <a:prstClr val="black"/>
                </a:solidFill>
                <a:latin typeface="Consolas" panose="020B0609020204030204" pitchFamily="49" charset="0"/>
              </a:rPr>
              <a:t>) &lt;&lt; " = </a:t>
            </a:r>
            <a:r>
              <a:rPr lang="en-US" sz="1600" dirty="0" smtClean="0">
                <a:solidFill>
                  <a:prstClr val="black"/>
                </a:solidFill>
                <a:latin typeface="Consolas" panose="020B0609020204030204" pitchFamily="49" charset="0"/>
              </a:rPr>
              <a:t>-1.5</a:t>
            </a:r>
            <a:r>
              <a:rPr lang="en-US" sz="1600" dirty="0">
                <a:solidFill>
                  <a:prstClr val="black"/>
                </a:solidFill>
                <a:latin typeface="Consolas" panose="020B0609020204030204" pitchFamily="49" charset="0"/>
              </a:rPr>
              <a:t>" &lt;&lt;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endParaRPr lang="en-US" sz="1600" dirty="0"/>
          </a:p>
          <a:p>
            <a:pPr marL="457200" lvl="1" indent="0">
              <a:buNone/>
            </a:pP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median(  </a:t>
            </a:r>
            <a:r>
              <a:rPr lang="en-US" sz="1600" dirty="0" smtClean="0">
                <a:solidFill>
                  <a:srgbClr val="FF0000"/>
                </a:solidFill>
                <a:latin typeface="Consolas" panose="020B0609020204030204" pitchFamily="49" charset="0"/>
              </a:rPr>
              <a:t>8.6</a:t>
            </a:r>
            <a:r>
              <a:rPr lang="en-US" sz="1600" dirty="0" smtClean="0">
                <a:solidFill>
                  <a:prstClr val="black"/>
                </a:solidFill>
                <a:latin typeface="Consolas" panose="020B0609020204030204" pitchFamily="49" charset="0"/>
              </a:rPr>
              <a:t>,  </a:t>
            </a:r>
            <a:r>
              <a:rPr lang="en-US" sz="1600" dirty="0" smtClean="0">
                <a:solidFill>
                  <a:srgbClr val="FF0000"/>
                </a:solidFill>
                <a:latin typeface="Consolas" panose="020B0609020204030204" pitchFamily="49" charset="0"/>
              </a:rPr>
              <a:t>8.6</a:t>
            </a:r>
            <a:r>
              <a:rPr lang="en-US" sz="1600" dirty="0" smtClean="0">
                <a:solidFill>
                  <a:prstClr val="black"/>
                </a:solidFill>
                <a:latin typeface="Consolas" panose="020B0609020204030204" pitchFamily="49" charset="0"/>
              </a:rPr>
              <a:t>, 99.5 </a:t>
            </a:r>
            <a:r>
              <a:rPr lang="en-US" sz="1600" dirty="0">
                <a:solidFill>
                  <a:prstClr val="black"/>
                </a:solidFill>
                <a:latin typeface="Consolas" panose="020B0609020204030204" pitchFamily="49" charset="0"/>
              </a:rPr>
              <a:t>) &lt;&lt; " =  </a:t>
            </a:r>
            <a:r>
              <a:rPr lang="en-US" sz="1600" dirty="0" smtClean="0">
                <a:solidFill>
                  <a:prstClr val="black"/>
                </a:solidFill>
                <a:latin typeface="Consolas" panose="020B0609020204030204" pitchFamily="49" charset="0"/>
              </a:rPr>
              <a:t>8.6" </a:t>
            </a:r>
            <a:r>
              <a:rPr lang="en-US" sz="1600" dirty="0">
                <a:solidFill>
                  <a:prstClr val="black"/>
                </a:solidFill>
                <a:latin typeface="Consolas" panose="020B0609020204030204" pitchFamily="49" charset="0"/>
              </a:rPr>
              <a:t>&lt;&lt;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a:solidFill>
                  <a:prstClr val="black"/>
                </a:solidFill>
                <a:latin typeface="Consolas" panose="020B0609020204030204" pitchFamily="49" charset="0"/>
              </a:rPr>
              <a:t>;</a:t>
            </a:r>
          </a:p>
          <a:p>
            <a:pPr lvl="1"/>
            <a:endParaRPr lang="en-US" dirty="0" smtClean="0"/>
          </a:p>
          <a:p>
            <a:pPr lvl="1"/>
            <a:r>
              <a:rPr lang="en-US" dirty="0" smtClean="0"/>
              <a:t>Notice that the values are being changed with each example?</a:t>
            </a:r>
            <a:endParaRPr lang="en-US" dirty="0"/>
          </a:p>
          <a:p>
            <a:endParaRPr lang="en-US" dirty="0" smtClean="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02010021"/>
      </p:ext>
    </p:extLst>
  </p:cSld>
  <p:clrMapOvr>
    <a:masterClrMapping/>
  </p:clrMapOvr>
  <mc:AlternateContent xmlns:mc="http://schemas.openxmlformats.org/markup-compatibility/2006">
    <mc:Choice xmlns:p14="http://schemas.microsoft.com/office/powerpoint/2010/main" Requires="p14">
      <p:transition spd="slow" p14:dur="2000" advTm="105989"/>
    </mc:Choice>
    <mc:Fallback>
      <p:transition spd="slow" advTm="105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 of three</a:t>
            </a:r>
            <a:endParaRPr lang="en-CA" dirty="0"/>
          </a:p>
        </p:txBody>
      </p:sp>
      <p:sp>
        <p:nvSpPr>
          <p:cNvPr id="3" name="Content Placeholder 2"/>
          <p:cNvSpPr>
            <a:spLocks noGrp="1"/>
          </p:cNvSpPr>
          <p:nvPr>
            <p:ph idx="1"/>
          </p:nvPr>
        </p:nvSpPr>
        <p:spPr>
          <a:xfrm>
            <a:off x="457200" y="1600200"/>
            <a:ext cx="8003232" cy="4525963"/>
          </a:xfrm>
        </p:spPr>
        <p:txBody>
          <a:bodyPr/>
          <a:lstStyle/>
          <a:p>
            <a:r>
              <a:rPr lang="en-US" dirty="0" smtClean="0"/>
              <a:t>Finally, it’s not a bad idea to test some really extreme cases:</a:t>
            </a:r>
          </a:p>
          <a:p>
            <a:pPr marL="457200" lvl="1" indent="0">
              <a:buNone/>
            </a:pPr>
            <a:r>
              <a:rPr lang="en-US" sz="1600" dirty="0" err="1" smtClean="0">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cout</a:t>
            </a:r>
            <a:r>
              <a:rPr lang="en-US" sz="1600" dirty="0">
                <a:solidFill>
                  <a:prstClr val="black"/>
                </a:solidFill>
                <a:latin typeface="Consolas" panose="020B0609020204030204" pitchFamily="49" charset="0"/>
              </a:rPr>
              <a:t> &lt;&lt; median</a:t>
            </a:r>
            <a:r>
              <a:rPr lang="en-US" sz="1600" dirty="0" smtClean="0">
                <a:solidFill>
                  <a:prstClr val="black"/>
                </a:solidFill>
                <a:latin typeface="Consolas" panose="020B0609020204030204" pitchFamily="49" charset="0"/>
              </a:rPr>
              <a:t>( </a:t>
            </a:r>
            <a:r>
              <a:rPr lang="en-US" sz="1600" dirty="0" smtClean="0">
                <a:solidFill>
                  <a:srgbClr val="FF0000"/>
                </a:solidFill>
                <a:latin typeface="Consolas" panose="020B0609020204030204" pitchFamily="49" charset="0"/>
              </a:rPr>
              <a:t>-5.092e73</a:t>
            </a:r>
            <a:r>
              <a:rPr lang="en-US" sz="1600" dirty="0" smtClean="0">
                <a:solidFill>
                  <a:prstClr val="black"/>
                </a:solidFill>
                <a:latin typeface="Consolas" panose="020B0609020204030204" pitchFamily="49" charset="0"/>
              </a:rPr>
              <a:t>,  3.5113e99, -9.283e-82 )</a:t>
            </a:r>
          </a:p>
          <a:p>
            <a:pPr marL="457200" lvl="1" indent="0">
              <a:buNone/>
            </a:pPr>
            <a:r>
              <a:rPr lang="en-US" sz="1600" dirty="0">
                <a:solidFill>
                  <a:prstClr val="black"/>
                </a:solidFill>
                <a:latin typeface="Consolas" panose="020B0609020204030204" pitchFamily="49" charset="0"/>
              </a:rPr>
              <a:t> </a:t>
            </a:r>
            <a:r>
              <a:rPr lang="en-US" sz="1600" dirty="0" smtClean="0">
                <a:solidFill>
                  <a:prstClr val="black"/>
                </a:solidFill>
                <a:latin typeface="Consolas" panose="020B0609020204030204" pitchFamily="49" charset="0"/>
              </a:rPr>
              <a:t>         &lt;&lt; </a:t>
            </a:r>
            <a:r>
              <a:rPr lang="en-US" sz="1600" dirty="0">
                <a:solidFill>
                  <a:prstClr val="black"/>
                </a:solidFill>
                <a:latin typeface="Consolas" panose="020B0609020204030204" pitchFamily="49" charset="0"/>
              </a:rPr>
              <a:t>" = </a:t>
            </a:r>
            <a:r>
              <a:rPr lang="en-US" sz="1600" dirty="0" smtClean="0">
                <a:solidFill>
                  <a:prstClr val="black"/>
                </a:solidFill>
                <a:latin typeface="Consolas" panose="020B0609020204030204" pitchFamily="49" charset="0"/>
              </a:rPr>
              <a:t>-5.092e73" </a:t>
            </a:r>
            <a:r>
              <a:rPr lang="en-US" sz="1600" dirty="0">
                <a:solidFill>
                  <a:prstClr val="black"/>
                </a:solidFill>
                <a:latin typeface="Consolas" panose="020B0609020204030204" pitchFamily="49" charset="0"/>
              </a:rPr>
              <a:t>&lt;&lt; </a:t>
            </a:r>
            <a:r>
              <a:rPr lang="en-US" sz="1600" dirty="0" err="1">
                <a:solidFill>
                  <a:prstClr val="black"/>
                </a:solidFill>
                <a:latin typeface="Consolas" panose="020B0609020204030204" pitchFamily="49" charset="0"/>
              </a:rPr>
              <a:t>std</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endl</a:t>
            </a:r>
            <a:r>
              <a:rPr lang="en-US" sz="1600" dirty="0" smtClean="0">
                <a:solidFill>
                  <a:prstClr val="black"/>
                </a:solidFill>
                <a:latin typeface="Consolas" panose="020B0609020204030204" pitchFamily="49" charset="0"/>
              </a:rPr>
              <a:t>;</a:t>
            </a:r>
            <a:endParaRPr lang="en-US" sz="16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16277838"/>
      </p:ext>
    </p:extLst>
  </p:cSld>
  <p:clrMapOvr>
    <a:masterClrMapping/>
  </p:clrMapOvr>
  <mc:AlternateContent xmlns:mc="http://schemas.openxmlformats.org/markup-compatibility/2006">
    <mc:Choice xmlns:p14="http://schemas.microsoft.com/office/powerpoint/2010/main" Requires="p14">
      <p:transition spd="slow" p14:dur="2000" advTm="16862"/>
    </mc:Choice>
    <mc:Fallback>
      <p:transition spd="slow" advTm="16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9|19.1|5.4"/>
</p:tagLst>
</file>

<file path=ppt/tags/tag10.xml><?xml version="1.0" encoding="utf-8"?>
<p:tagLst xmlns:a="http://schemas.openxmlformats.org/drawingml/2006/main" xmlns:r="http://schemas.openxmlformats.org/officeDocument/2006/relationships" xmlns:p="http://schemas.openxmlformats.org/presentationml/2006/main">
  <p:tag name="TIMING" val="|12.5|61.4"/>
</p:tagLst>
</file>

<file path=ppt/tags/tag11.xml><?xml version="1.0" encoding="utf-8"?>
<p:tagLst xmlns:a="http://schemas.openxmlformats.org/drawingml/2006/main" xmlns:r="http://schemas.openxmlformats.org/officeDocument/2006/relationships" xmlns:p="http://schemas.openxmlformats.org/presentationml/2006/main">
  <p:tag name="TIMING" val="|16.9|19|35.1"/>
</p:tagLst>
</file>

<file path=ppt/tags/tag12.xml><?xml version="1.0" encoding="utf-8"?>
<p:tagLst xmlns:a="http://schemas.openxmlformats.org/drawingml/2006/main" xmlns:r="http://schemas.openxmlformats.org/officeDocument/2006/relationships" xmlns:p="http://schemas.openxmlformats.org/presentationml/2006/main">
  <p:tag name="TIMING" val="|29.5|15.2|7.6|47.5|22.4"/>
</p:tagLst>
</file>

<file path=ppt/tags/tag13.xml><?xml version="1.0" encoding="utf-8"?>
<p:tagLst xmlns:a="http://schemas.openxmlformats.org/drawingml/2006/main" xmlns:r="http://schemas.openxmlformats.org/officeDocument/2006/relationships" xmlns:p="http://schemas.openxmlformats.org/presentationml/2006/main">
  <p:tag name="TIMING" val="|21.5"/>
</p:tagLst>
</file>

<file path=ppt/tags/tag14.xml><?xml version="1.0" encoding="utf-8"?>
<p:tagLst xmlns:a="http://schemas.openxmlformats.org/drawingml/2006/main" xmlns:r="http://schemas.openxmlformats.org/officeDocument/2006/relationships" xmlns:p="http://schemas.openxmlformats.org/presentationml/2006/main">
  <p:tag name="TIMING" val="|14|35|38.1|14.4"/>
</p:tagLst>
</file>

<file path=ppt/tags/tag15.xml><?xml version="1.0" encoding="utf-8"?>
<p:tagLst xmlns:a="http://schemas.openxmlformats.org/drawingml/2006/main" xmlns:r="http://schemas.openxmlformats.org/officeDocument/2006/relationships" xmlns:p="http://schemas.openxmlformats.org/presentationml/2006/main">
  <p:tag name="TIMING" val="|12.1|21.6|40.5|10.2|20.5|20"/>
</p:tagLst>
</file>

<file path=ppt/tags/tag16.xml><?xml version="1.0" encoding="utf-8"?>
<p:tagLst xmlns:a="http://schemas.openxmlformats.org/drawingml/2006/main" xmlns:r="http://schemas.openxmlformats.org/officeDocument/2006/relationships" xmlns:p="http://schemas.openxmlformats.org/presentationml/2006/main">
  <p:tag name="TIMING" val="|32.9|9.9|7.4|7.1"/>
</p:tagLst>
</file>

<file path=ppt/tags/tag2.xml><?xml version="1.0" encoding="utf-8"?>
<p:tagLst xmlns:a="http://schemas.openxmlformats.org/drawingml/2006/main" xmlns:r="http://schemas.openxmlformats.org/officeDocument/2006/relationships" xmlns:p="http://schemas.openxmlformats.org/presentationml/2006/main">
  <p:tag name="TIMING" val="|17.4|8.2|33"/>
</p:tagLst>
</file>

<file path=ppt/tags/tag3.xml><?xml version="1.0" encoding="utf-8"?>
<p:tagLst xmlns:a="http://schemas.openxmlformats.org/drawingml/2006/main" xmlns:r="http://schemas.openxmlformats.org/officeDocument/2006/relationships" xmlns:p="http://schemas.openxmlformats.org/presentationml/2006/main">
  <p:tag name="TIMING" val="|5.7|10.8|18.1"/>
</p:tagLst>
</file>

<file path=ppt/tags/tag4.xml><?xml version="1.0" encoding="utf-8"?>
<p:tagLst xmlns:a="http://schemas.openxmlformats.org/drawingml/2006/main" xmlns:r="http://schemas.openxmlformats.org/officeDocument/2006/relationships" xmlns:p="http://schemas.openxmlformats.org/presentationml/2006/main">
  <p:tag name="TIMING" val="|6.6|19.7|22"/>
</p:tagLst>
</file>

<file path=ppt/tags/tag5.xml><?xml version="1.0" encoding="utf-8"?>
<p:tagLst xmlns:a="http://schemas.openxmlformats.org/drawingml/2006/main" xmlns:r="http://schemas.openxmlformats.org/officeDocument/2006/relationships" xmlns:p="http://schemas.openxmlformats.org/presentationml/2006/main">
  <p:tag name="TIMING" val="|16.9|7.3|24.2|9.5"/>
</p:tagLst>
</file>

<file path=ppt/tags/tag6.xml><?xml version="1.0" encoding="utf-8"?>
<p:tagLst xmlns:a="http://schemas.openxmlformats.org/drawingml/2006/main" xmlns:r="http://schemas.openxmlformats.org/officeDocument/2006/relationships" xmlns:p="http://schemas.openxmlformats.org/presentationml/2006/main">
  <p:tag name="TIMING" val="|17.4|8.2|33"/>
</p:tagLst>
</file>

<file path=ppt/tags/tag7.xml><?xml version="1.0" encoding="utf-8"?>
<p:tagLst xmlns:a="http://schemas.openxmlformats.org/drawingml/2006/main" xmlns:r="http://schemas.openxmlformats.org/officeDocument/2006/relationships" xmlns:p="http://schemas.openxmlformats.org/presentationml/2006/main">
  <p:tag name="TIMING" val="|17.4|8.2|33"/>
</p:tagLst>
</file>

<file path=ppt/tags/tag8.xml><?xml version="1.0" encoding="utf-8"?>
<p:tagLst xmlns:a="http://schemas.openxmlformats.org/drawingml/2006/main" xmlns:r="http://schemas.openxmlformats.org/officeDocument/2006/relationships" xmlns:p="http://schemas.openxmlformats.org/presentationml/2006/main">
  <p:tag name="TIMING" val="|17.4|8.2|33"/>
</p:tagLst>
</file>

<file path=ppt/tags/tag9.xml><?xml version="1.0" encoding="utf-8"?>
<p:tagLst xmlns:a="http://schemas.openxmlformats.org/drawingml/2006/main" xmlns:r="http://schemas.openxmlformats.org/officeDocument/2006/relationships" xmlns:p="http://schemas.openxmlformats.org/presentationml/2006/main">
  <p:tag name="TIMING" val="|17.4|8.2|3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98372</TotalTime>
  <Words>1641</Words>
  <Application>Microsoft Office PowerPoint</Application>
  <PresentationFormat>On-screen Show (4:3)</PresentationFormat>
  <Paragraphs>252</Paragraphs>
  <Slides>24</Slides>
  <Notes>0</Notes>
  <HiddenSlides>0</HiddenSlides>
  <MMClips>24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Custom Design</vt:lpstr>
      <vt:lpstr>Writing tests</vt:lpstr>
      <vt:lpstr>Outline</vt:lpstr>
      <vt:lpstr>Outline</vt:lpstr>
      <vt:lpstr>Testing your code</vt:lpstr>
      <vt:lpstr>Median of three</vt:lpstr>
      <vt:lpstr>Median of three</vt:lpstr>
      <vt:lpstr>Median of three</vt:lpstr>
      <vt:lpstr>Median of three</vt:lpstr>
      <vt:lpstr>Median of three</vt:lpstr>
      <vt:lpstr>Median of three</vt:lpstr>
      <vt:lpstr>Median of three</vt:lpstr>
      <vt:lpstr>Median of three</vt:lpstr>
      <vt:lpstr>Median of three</vt:lpstr>
      <vt:lpstr>Testing your code</vt:lpstr>
      <vt:lpstr>Testing your code</vt:lpstr>
      <vt:lpstr>Testing your code</vt:lpstr>
      <vt:lpstr>Edge cases</vt:lpstr>
      <vt:lpstr>Greatest common divisor</vt:lpstr>
      <vt:lpstr>Ensure all code is tested</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1660</cp:revision>
  <dcterms:created xsi:type="dcterms:W3CDTF">2009-09-11T23:00:44Z</dcterms:created>
  <dcterms:modified xsi:type="dcterms:W3CDTF">2020-07-23T14:12:40Z</dcterms:modified>
</cp:coreProperties>
</file>